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725" r:id="rId2"/>
    <p:sldMasterId id="2147483754" r:id="rId3"/>
    <p:sldMasterId id="2147483768" r:id="rId4"/>
    <p:sldMasterId id="2147483775" r:id="rId5"/>
    <p:sldMasterId id="2147483849" r:id="rId6"/>
  </p:sldMasterIdLst>
  <p:notesMasterIdLst>
    <p:notesMasterId r:id="rId86"/>
  </p:notesMasterIdLst>
  <p:handoutMasterIdLst>
    <p:handoutMasterId r:id="rId87"/>
  </p:handoutMasterIdLst>
  <p:sldIdLst>
    <p:sldId id="259" r:id="rId7"/>
    <p:sldId id="332" r:id="rId8"/>
    <p:sldId id="261" r:id="rId9"/>
    <p:sldId id="340" r:id="rId10"/>
    <p:sldId id="373" r:id="rId11"/>
    <p:sldId id="339" r:id="rId12"/>
    <p:sldId id="266" r:id="rId13"/>
    <p:sldId id="300" r:id="rId14"/>
    <p:sldId id="341" r:id="rId15"/>
    <p:sldId id="299" r:id="rId16"/>
    <p:sldId id="442" r:id="rId17"/>
    <p:sldId id="422" r:id="rId18"/>
    <p:sldId id="342" r:id="rId19"/>
    <p:sldId id="362" r:id="rId20"/>
    <p:sldId id="363" r:id="rId21"/>
    <p:sldId id="419" r:id="rId22"/>
    <p:sldId id="441" r:id="rId23"/>
    <p:sldId id="420" r:id="rId24"/>
    <p:sldId id="297" r:id="rId25"/>
    <p:sldId id="389" r:id="rId26"/>
    <p:sldId id="268" r:id="rId27"/>
    <p:sldId id="270" r:id="rId28"/>
    <p:sldId id="366" r:id="rId29"/>
    <p:sldId id="279" r:id="rId30"/>
    <p:sldId id="271" r:id="rId31"/>
    <p:sldId id="328" r:id="rId32"/>
    <p:sldId id="272" r:id="rId33"/>
    <p:sldId id="326" r:id="rId34"/>
    <p:sldId id="390" r:id="rId35"/>
    <p:sldId id="394" r:id="rId36"/>
    <p:sldId id="395" r:id="rId37"/>
    <p:sldId id="396" r:id="rId38"/>
    <p:sldId id="336" r:id="rId39"/>
    <p:sldId id="335" r:id="rId40"/>
    <p:sldId id="273" r:id="rId41"/>
    <p:sldId id="345" r:id="rId42"/>
    <p:sldId id="343" r:id="rId43"/>
    <p:sldId id="374" r:id="rId44"/>
    <p:sldId id="387" r:id="rId45"/>
    <p:sldId id="263" r:id="rId46"/>
    <p:sldId id="317" r:id="rId47"/>
    <p:sldId id="418" r:id="rId48"/>
    <p:sldId id="318" r:id="rId49"/>
    <p:sldId id="292" r:id="rId50"/>
    <p:sldId id="285" r:id="rId51"/>
    <p:sldId id="417" r:id="rId52"/>
    <p:sldId id="294" r:id="rId53"/>
    <p:sldId id="265" r:id="rId54"/>
    <p:sldId id="295" r:id="rId55"/>
    <p:sldId id="383" r:id="rId56"/>
    <p:sldId id="384" r:id="rId57"/>
    <p:sldId id="276" r:id="rId58"/>
    <p:sldId id="319" r:id="rId59"/>
    <p:sldId id="416" r:id="rId60"/>
    <p:sldId id="320" r:id="rId61"/>
    <p:sldId id="291" r:id="rId62"/>
    <p:sldId id="277" r:id="rId63"/>
    <p:sldId id="278" r:id="rId64"/>
    <p:sldId id="316" r:id="rId65"/>
    <p:sldId id="324" r:id="rId66"/>
    <p:sldId id="386" r:id="rId67"/>
    <p:sldId id="385" r:id="rId68"/>
    <p:sldId id="280" r:id="rId69"/>
    <p:sldId id="307" r:id="rId70"/>
    <p:sldId id="301" r:id="rId71"/>
    <p:sldId id="425" r:id="rId72"/>
    <p:sldId id="331" r:id="rId73"/>
    <p:sldId id="334" r:id="rId74"/>
    <p:sldId id="329" r:id="rId75"/>
    <p:sldId id="381" r:id="rId76"/>
    <p:sldId id="370" r:id="rId77"/>
    <p:sldId id="380" r:id="rId78"/>
    <p:sldId id="360" r:id="rId79"/>
    <p:sldId id="371" r:id="rId80"/>
    <p:sldId id="388" r:id="rId81"/>
    <p:sldId id="288" r:id="rId82"/>
    <p:sldId id="421" r:id="rId83"/>
    <p:sldId id="439" r:id="rId84"/>
    <p:sldId id="46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A15"/>
    <a:srgbClr val="FEFEFC"/>
    <a:srgbClr val="5E98D8"/>
    <a:srgbClr val="379BFF"/>
    <a:srgbClr val="0180FF"/>
    <a:srgbClr val="3399FF"/>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46690" autoAdjust="0"/>
  </p:normalViewPr>
  <p:slideViewPr>
    <p:cSldViewPr>
      <p:cViewPr varScale="1">
        <p:scale>
          <a:sx n="54" d="100"/>
          <a:sy n="54" d="100"/>
        </p:scale>
        <p:origin x="1854" y="66"/>
      </p:cViewPr>
      <p:guideLst>
        <p:guide orient="horz" pos="2160"/>
        <p:guide pos="3840"/>
      </p:guideLst>
    </p:cSldViewPr>
  </p:slideViewPr>
  <p:outlineViewPr>
    <p:cViewPr>
      <p:scale>
        <a:sx n="33" d="100"/>
        <a:sy n="33" d="100"/>
      </p:scale>
      <p:origin x="48" y="470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8" d="100"/>
          <a:sy n="88" d="100"/>
        </p:scale>
        <p:origin x="382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5AD6C-5B00-4F17-BE9F-19DCC670802B}" type="datetimeFigureOut">
              <a:rPr lang="en-US" smtClean="0"/>
              <a:t>9/11/2020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0811D7-800E-4C34-9A9B-FC19124159C5}" type="slidenum">
              <a:rPr lang="en-US" smtClean="0"/>
              <a:t>‹#›</a:t>
            </a:fld>
            <a:endParaRPr lang="en-US"/>
          </a:p>
        </p:txBody>
      </p:sp>
    </p:spTree>
    <p:extLst>
      <p:ext uri="{BB962C8B-B14F-4D97-AF65-F5344CB8AC3E}">
        <p14:creationId xmlns:p14="http://schemas.microsoft.com/office/powerpoint/2010/main" val="31123465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9/11/2020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t-sql/statements/create-index-transact-sql?view=sqlallproducts-allversions#sequential-key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 incomplete tour of SQL Server DMV’s, covering the most important topics and getting you started on getting the most you can out of these crucial performance indicators.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Today’s presentation is delivered with a short delay from the broadcast medium, so if you have any questions, go ahead and submit them any time, and we’ll save time to answer collected questions in the middle and at the end.</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1</a:t>
            </a:fld>
            <a:endParaRPr lang="en-US"/>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65322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728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396465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1451194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53199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sessions and requests.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1224574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first&gt;</a:t>
            </a:r>
          </a:p>
          <a:p>
            <a:r>
              <a:rPr lang="en-US" dirty="0"/>
              <a:t>We talked about that DMV earlier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2042461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indexes now.</a:t>
            </a:r>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3415253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4294346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3531992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Everyone can benefit from knowledge of these helpful tools, from developers to report writers to DBA’s of all levels of experience.</a:t>
            </a:r>
          </a:p>
          <a:p>
            <a:r>
              <a:rPr lang="en-US" dirty="0"/>
              <a:t>&lt;next&gt;</a:t>
            </a:r>
          </a:p>
          <a:p>
            <a:r>
              <a:rPr lang="en-US" sz="4000" dirty="0"/>
              <a:t>There are far too many DMVs to be covered in the scope of this presentation, here are the most useful and popular.</a:t>
            </a:r>
          </a:p>
          <a:p>
            <a:r>
              <a:rPr lang="en-US" sz="4000" dirty="0"/>
              <a:t>Getting anything out of DMVs will require you to try them yourself.</a:t>
            </a:r>
          </a:p>
          <a:p>
            <a:r>
              <a:rPr lang="en-US" sz="4000" dirty="0"/>
              <a:t>Short, quick-hitting labs throughout. </a:t>
            </a:r>
            <a:r>
              <a:rPr lang="en-US" sz="3600" dirty="0"/>
              <a:t>We won’t get to all Labs, but you can!</a:t>
            </a:r>
          </a:p>
          <a:p>
            <a:r>
              <a:rPr lang="en-US" sz="4000" dirty="0"/>
              <a:t>Share practical, everyday uses and scripts.</a:t>
            </a:r>
          </a:p>
          <a:p>
            <a:r>
              <a:rPr lang="en-US" dirty="0"/>
              <a:t>&lt;next&gt;</a:t>
            </a:r>
          </a:p>
          <a:p>
            <a:r>
              <a:rPr lang="en-US" sz="1800" dirty="0"/>
              <a:t>I’ll stop for questions in the middle briefly, and then save time for questions at the end as well.</a:t>
            </a:r>
          </a:p>
          <a:p>
            <a:r>
              <a:rPr lang="en-US" sz="1800" dirty="0"/>
              <a:t>&lt;next&gt;</a:t>
            </a:r>
          </a:p>
          <a:p>
            <a:r>
              <a:rPr lang="en-US" sz="1800" dirty="0"/>
              <a:t>Yep, slide and all code samples will be posted at my blog at SQLTact.com</a:t>
            </a:r>
          </a:p>
          <a:p>
            <a:r>
              <a:rPr lang="en-US" sz="1800" dirty="0"/>
              <a:t>&lt;next&gt;</a:t>
            </a:r>
          </a:p>
          <a:p>
            <a:r>
              <a:rPr lang="en-US" sz="1800" dirty="0"/>
              <a:t>Some of the tables use the Microsoft-provided WideWorldImporters sample database on </a:t>
            </a:r>
            <a:r>
              <a:rPr lang="en-US" sz="1800" dirty="0" err="1"/>
              <a:t>Github</a:t>
            </a:r>
            <a:r>
              <a:rPr lang="en-US" sz="1800" dirty="0"/>
              <a:t>, it’s pretty easy to find and download and restore to lab a database of your own.</a:t>
            </a:r>
          </a:p>
          <a:p>
            <a:r>
              <a:rPr lang="en-US" sz="1800" dirty="0"/>
              <a:t>&lt;next&gt;</a:t>
            </a:r>
          </a:p>
          <a:p>
            <a:r>
              <a:rPr lang="en-US" sz="1800" dirty="0"/>
              <a:t>A lot of the code for this presentation is straight from my team’s SQL Toolbox on </a:t>
            </a:r>
            <a:r>
              <a:rPr lang="en-US" sz="1800" dirty="0" err="1"/>
              <a:t>Github</a:t>
            </a:r>
            <a:r>
              <a:rPr lang="en-US" sz="1800" dirty="0"/>
              <a:t>, it’s out there for everyone’s reference here.</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2240768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2140504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4282505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SSMS Maintenance Plans since SQL 2016 have dramatically increased capability to perform </a:t>
            </a:r>
            <a:r>
              <a:rPr lang="en-US" sz="1800" b="1" dirty="0">
                <a:latin typeface="Roboto" panose="02000000000000000000" pitchFamily="2" charset="0"/>
                <a:ea typeface="Roboto" panose="02000000000000000000" pitchFamily="2" charset="0"/>
              </a:rPr>
              <a:t>complex, conditional index maintenance operations. </a:t>
            </a:r>
          </a:p>
          <a:p>
            <a:pPr marL="571500" indent="-571500">
              <a:buFont typeface="Arial" panose="020B0604020202020204" pitchFamily="34" charset="0"/>
              <a:buChar char="•"/>
            </a:pPr>
            <a:r>
              <a:rPr lang="en-US" sz="1800" dirty="0">
                <a:latin typeface="Roboto" panose="02000000000000000000" pitchFamily="2" charset="0"/>
                <a:ea typeface="Roboto" panose="02000000000000000000" pitchFamily="2" charset="0"/>
              </a:rPr>
              <a:t>You can configure the REORGANIZE and REBUILD tasks to maintain only indexes filtered by percentage of fragmentation level, or page count.</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46</a:t>
            </a:fld>
            <a:endParaRPr lang="en-US"/>
          </a:p>
        </p:txBody>
      </p:sp>
    </p:spTree>
    <p:extLst>
      <p:ext uri="{BB962C8B-B14F-4D97-AF65-F5344CB8AC3E}">
        <p14:creationId xmlns:p14="http://schemas.microsoft.com/office/powerpoint/2010/main" val="2727298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&lt;MUST DO THIS LAB&gt;</a:t>
            </a:r>
          </a:p>
        </p:txBody>
      </p:sp>
      <p:sp>
        <p:nvSpPr>
          <p:cNvPr id="4" name="Slide Number Placeholder 3"/>
          <p:cNvSpPr>
            <a:spLocks noGrp="1"/>
          </p:cNvSpPr>
          <p:nvPr>
            <p:ph type="sldNum" sz="quarter" idx="10"/>
          </p:nvPr>
        </p:nvSpPr>
        <p:spPr/>
        <p:txBody>
          <a:bodyPr/>
          <a:lstStyle/>
          <a:p>
            <a:fld id="{54995D65-F9D0-489D-BCF8-B935B2E6D2F8}" type="slidenum">
              <a:rPr lang="en-US" smtClean="0"/>
              <a:pPr/>
              <a:t>48</a:t>
            </a:fld>
            <a:endParaRPr lang="en-US"/>
          </a:p>
        </p:txBody>
      </p:sp>
    </p:spTree>
    <p:extLst>
      <p:ext uri="{BB962C8B-B14F-4D97-AF65-F5344CB8AC3E}">
        <p14:creationId xmlns:p14="http://schemas.microsoft.com/office/powerpoint/2010/main" val="757771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See this still happening in Microsoft products,</a:t>
            </a:r>
            <a:r>
              <a:rPr lang="en-US" baseline="0" dirty="0"/>
              <a:t> including CRM.</a:t>
            </a:r>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4279481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3518718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1307704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4400" dirty="0"/>
              <a:t>&lt;read notes first&gt;</a:t>
            </a:r>
          </a:p>
          <a:p>
            <a:r>
              <a:rPr lang="en-US" sz="4400" dirty="0"/>
              <a:t>My favorite feature of introduced by SQL 2005. </a:t>
            </a:r>
          </a:p>
          <a:p>
            <a:endParaRPr lang="en-US" sz="4400" dirty="0"/>
          </a:p>
          <a:p>
            <a:r>
              <a:rPr lang="en-US" sz="4400" b="0" dirty="0"/>
              <a:t>A set of</a:t>
            </a:r>
            <a:r>
              <a:rPr lang="en-US" sz="4400" dirty="0"/>
              <a:t> DMV’s </a:t>
            </a:r>
            <a:r>
              <a:rPr lang="en-US" sz="4400" b="0" dirty="0"/>
              <a:t>record whenever a query plan recognized the need for an index that could have improved performance.  </a:t>
            </a:r>
          </a:p>
          <a:p>
            <a:r>
              <a:rPr lang="en-US" sz="4400" b="0" dirty="0"/>
              <a:t>SQL records that recognized need, along with estimated statistics on cost and improvement of the new index.</a:t>
            </a:r>
          </a:p>
          <a:p>
            <a:pPr lvl="1"/>
            <a:endParaRPr lang="en-US" sz="3600" dirty="0"/>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4102748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54</a:t>
            </a:fld>
            <a:endParaRPr lang="en-US"/>
          </a:p>
        </p:txBody>
      </p:sp>
    </p:spTree>
    <p:extLst>
      <p:ext uri="{BB962C8B-B14F-4D97-AF65-F5344CB8AC3E}">
        <p14:creationId xmlns:p14="http://schemas.microsoft.com/office/powerpoint/2010/main" val="2465039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understand the business cycle!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726369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&lt;slide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Roboto" panose="02000000000000000000" pitchFamily="2" charset="0"/>
                <a:ea typeface="Roboto" panose="02000000000000000000" pitchFamily="2" charset="0"/>
              </a:rPr>
              <a:t>The DMV’s we are talking about today are the foundation of countless third party SQL monitoring applications.</a:t>
            </a:r>
            <a:endParaRPr lang="en-US" sz="1600" dirty="0">
              <a:latin typeface="Roboto" panose="02000000000000000000" pitchFamily="2" charset="0"/>
              <a:ea typeface="Roboto" panose="02000000000000000000" pitchFamily="2" charset="0"/>
            </a:endParaRPr>
          </a:p>
          <a:p>
            <a:r>
              <a:rPr lang="en-US" sz="4400" b="0" dirty="0">
                <a:latin typeface="Roboto" panose="02000000000000000000" pitchFamily="2" charset="0"/>
                <a:ea typeface="Roboto" panose="02000000000000000000" pitchFamily="2" charset="0"/>
              </a:rPr>
              <a:t>They all fall into a category of </a:t>
            </a:r>
            <a:r>
              <a:rPr lang="en-US" sz="4400" dirty="0">
                <a:latin typeface="Roboto" panose="02000000000000000000" pitchFamily="2" charset="0"/>
                <a:ea typeface="Roboto" panose="02000000000000000000" pitchFamily="2" charset="0"/>
              </a:rPr>
              <a:t>DMO’s</a:t>
            </a:r>
            <a:r>
              <a:rPr lang="en-US" sz="4400" b="0" dirty="0">
                <a:latin typeface="Roboto" panose="02000000000000000000" pitchFamily="2" charset="0"/>
                <a:ea typeface="Roboto" panose="02000000000000000000" pitchFamily="2" charset="0"/>
              </a:rPr>
              <a:t>.</a:t>
            </a:r>
          </a:p>
          <a:p>
            <a:r>
              <a:rPr lang="en-US" sz="4400" b="0" dirty="0">
                <a:latin typeface="Roboto" panose="02000000000000000000" pitchFamily="2" charset="0"/>
                <a:ea typeface="Roboto" panose="02000000000000000000" pitchFamily="2" charset="0"/>
              </a:rPr>
              <a:t>Some are </a:t>
            </a:r>
            <a:r>
              <a:rPr lang="en-US" sz="4400" dirty="0">
                <a:latin typeface="Roboto" panose="02000000000000000000" pitchFamily="2" charset="0"/>
                <a:ea typeface="Roboto" panose="02000000000000000000" pitchFamily="2" charset="0"/>
              </a:rPr>
              <a:t>DM</a:t>
            </a:r>
            <a:r>
              <a:rPr lang="en-US" sz="4400" u="sng" dirty="0">
                <a:latin typeface="Roboto" panose="02000000000000000000" pitchFamily="2" charset="0"/>
                <a:ea typeface="Roboto" panose="02000000000000000000" pitchFamily="2" charset="0"/>
              </a:rPr>
              <a:t>F</a:t>
            </a:r>
            <a:r>
              <a:rPr lang="en-US" sz="4400" dirty="0">
                <a:latin typeface="Roboto" panose="02000000000000000000" pitchFamily="2" charset="0"/>
                <a:ea typeface="Roboto" panose="02000000000000000000" pitchFamily="2" charset="0"/>
              </a:rPr>
              <a:t>’s</a:t>
            </a:r>
            <a:r>
              <a:rPr lang="en-US" sz="4400" b="0" dirty="0">
                <a:latin typeface="Roboto" panose="02000000000000000000" pitchFamily="2" charset="0"/>
                <a:ea typeface="Roboto" panose="02000000000000000000" pitchFamily="2" charset="0"/>
              </a:rPr>
              <a:t>, table-valued Functions with parameters.  </a:t>
            </a:r>
          </a:p>
          <a:p>
            <a:r>
              <a:rPr lang="en-US" sz="4400" b="0" dirty="0">
                <a:latin typeface="Roboto" panose="02000000000000000000" pitchFamily="2" charset="0"/>
                <a:ea typeface="Roboto" panose="02000000000000000000" pitchFamily="2" charset="0"/>
              </a:rPr>
              <a:t>For these purposes, we will call them all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because we can make more </a:t>
            </a:r>
            <a:r>
              <a:rPr lang="en-US" sz="4400" dirty="0">
                <a:latin typeface="Roboto" panose="02000000000000000000" pitchFamily="2" charset="0"/>
                <a:ea typeface="Roboto" panose="02000000000000000000" pitchFamily="2" charset="0"/>
              </a:rPr>
              <a:t>jokes</a:t>
            </a:r>
            <a:r>
              <a:rPr lang="en-US" sz="4400" b="0" dirty="0">
                <a:latin typeface="Roboto" panose="02000000000000000000" pitchFamily="2" charset="0"/>
                <a:ea typeface="Roboto" panose="02000000000000000000" pitchFamily="2" charset="0"/>
              </a:rPr>
              <a:t> about </a:t>
            </a:r>
            <a:r>
              <a:rPr lang="en-US" sz="4400" dirty="0">
                <a:latin typeface="Roboto" panose="02000000000000000000" pitchFamily="2" charset="0"/>
                <a:ea typeface="Roboto" panose="02000000000000000000" pitchFamily="2" charset="0"/>
              </a:rPr>
              <a:t>DMV’s</a:t>
            </a:r>
            <a:r>
              <a:rPr lang="en-US" sz="4400" b="0" dirty="0">
                <a:latin typeface="Roboto" panose="02000000000000000000" pitchFamily="2" charset="0"/>
                <a:ea typeface="Roboto" panose="02000000000000000000" pitchFamily="2"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dirty="0"/>
              <a:t>They could also be called DMO’s, Dynamic Management </a:t>
            </a:r>
            <a:r>
              <a:rPr lang="en-US" sz="3200" b="1" dirty="0"/>
              <a:t>Objects</a:t>
            </a:r>
            <a:r>
              <a:rPr lang="en-US" sz="3200" dirty="0"/>
              <a:t>, but that acronym is already taken by Distributed Management </a:t>
            </a:r>
            <a:r>
              <a:rPr lang="en-US" dirty="0"/>
              <a:t>Objects</a:t>
            </a:r>
            <a:r>
              <a:rPr lang="en-US" sz="3200" dirty="0"/>
              <a:t>.</a:t>
            </a:r>
          </a:p>
          <a:p>
            <a:r>
              <a:rPr lang="en-US" dirty="0"/>
              <a:t>&lt;next&gt;</a:t>
            </a:r>
          </a:p>
          <a:p>
            <a:r>
              <a:rPr lang="en-US" sz="3500" dirty="0"/>
              <a:t>Some database-level DMV’s require the database to be in the needed </a:t>
            </a:r>
            <a:r>
              <a:rPr lang="en-US" sz="3500" i="1" dirty="0"/>
              <a:t>compatibility mode</a:t>
            </a:r>
            <a:r>
              <a:rPr lang="en-US" sz="3500" dirty="0"/>
              <a:t> or higher, some do not.</a:t>
            </a:r>
          </a:p>
          <a:p>
            <a:r>
              <a:rPr lang="en-US" sz="3500" dirty="0"/>
              <a:t>Some towards the end of the presentation have been introduced more recently, including some in SQL 2019.</a:t>
            </a:r>
          </a:p>
          <a:p>
            <a:r>
              <a:rPr lang="en-US" sz="3500" dirty="0"/>
              <a:t>Often, DMV changes are included for older versions via Service Packs or Cumulative Updates, so something may only work in SQL 2012 SP4, but not before.</a:t>
            </a:r>
          </a:p>
          <a:p>
            <a:r>
              <a:rPr lang="en-US" sz="3500" dirty="0"/>
              <a:t>Most of this content applies to SQL Server, Azure SQL, SQL on Linux, and Azure SQL Managed Instance, with exceptions.</a:t>
            </a:r>
          </a:p>
          <a:p>
            <a:endParaRPr lang="en-US" dirty="0"/>
          </a:p>
          <a:p>
            <a:endParaRPr lang="en-US" dirty="0"/>
          </a:p>
        </p:txBody>
      </p:sp>
      <p:sp>
        <p:nvSpPr>
          <p:cNvPr id="4" name="Slide Number Placeholder 3"/>
          <p:cNvSpPr>
            <a:spLocks noGrp="1"/>
          </p:cNvSpPr>
          <p:nvPr>
            <p:ph type="sldNum" sz="quarter" idx="10"/>
          </p:nvPr>
        </p:nvSpPr>
        <p:spPr/>
        <p:txBody>
          <a:bodyPr/>
          <a:lstStyle/>
          <a:p>
            <a:fld id="{54995D65-F9D0-489D-BCF8-B935B2E6D2F8}" type="slidenum">
              <a:rPr lang="en-US" smtClean="0"/>
              <a:pPr/>
              <a:t>3</a:t>
            </a:fld>
            <a:endParaRPr lang="en-US"/>
          </a:p>
        </p:txBody>
      </p:sp>
    </p:spTree>
    <p:extLst>
      <p:ext uri="{BB962C8B-B14F-4D97-AF65-F5344CB8AC3E}">
        <p14:creationId xmlns:p14="http://schemas.microsoft.com/office/powerpoint/2010/main" val="1875544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58</a:t>
            </a:fld>
            <a:endParaRPr lang="en-US"/>
          </a:p>
        </p:txBody>
      </p:sp>
    </p:spTree>
    <p:extLst>
      <p:ext uri="{BB962C8B-B14F-4D97-AF65-F5344CB8AC3E}">
        <p14:creationId xmlns:p14="http://schemas.microsoft.com/office/powerpoint/2010/main" val="3306025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For example, need to actually do some division between two rows to get the Buffer Cache Hit Ratio – a useful memory usage counter.</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63</a:t>
            </a:fld>
            <a:endParaRPr lang="en-US"/>
          </a:p>
        </p:txBody>
      </p:sp>
    </p:spTree>
    <p:extLst>
      <p:ext uri="{BB962C8B-B14F-4D97-AF65-F5344CB8AC3E}">
        <p14:creationId xmlns:p14="http://schemas.microsoft.com/office/powerpoint/2010/main" val="3763283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Instant File Initialization used to be much harder to figure out if it was enabled, now it’s easy.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67</a:t>
            </a:fld>
            <a:endParaRPr lang="en-US"/>
          </a:p>
        </p:txBody>
      </p:sp>
    </p:spTree>
    <p:extLst>
      <p:ext uri="{BB962C8B-B14F-4D97-AF65-F5344CB8AC3E}">
        <p14:creationId xmlns:p14="http://schemas.microsoft.com/office/powerpoint/2010/main" val="4168821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68</a:t>
            </a:fld>
            <a:endParaRPr lang="en-US"/>
          </a:p>
        </p:txBody>
      </p:sp>
    </p:spTree>
    <p:extLst>
      <p:ext uri="{BB962C8B-B14F-4D97-AF65-F5344CB8AC3E}">
        <p14:creationId xmlns:p14="http://schemas.microsoft.com/office/powerpoint/2010/main" val="1845696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34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r>
              <a:rPr lang="en-CA" dirty="0"/>
              <a:t>Most importantly, I have been a SME for item review and writing of SQL Server certification exam test questions since 2012, something that is even less fun than it sounds, but it is still quite informative and useful to me in my career.</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These are read-only permissions that </a:t>
            </a:r>
            <a:r>
              <a:rPr lang="en-US" sz="1800" i="1" dirty="0"/>
              <a:t>may be </a:t>
            </a:r>
            <a:r>
              <a:rPr lang="en-US" sz="1800" dirty="0"/>
              <a:t>appropriate for developers in prod.</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247210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Many performance suites do little more than incorporate Wait Stats data for charts in their dashboards, but they also are great sponsors of user groups and tech events!</a:t>
            </a:r>
            <a:endParaRPr lang="en-US" sz="14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404466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Best to exclude types that match ‘%SLEEP%’ because those are related to </a:t>
            </a:r>
            <a:r>
              <a:rPr lang="en-US" dirty="0" err="1"/>
              <a:t>db</a:t>
            </a:r>
            <a:r>
              <a:rPr lang="en-US" dirty="0"/>
              <a:t> system startup waits or background task waits and shouldn’t be considered part of user performance.</a:t>
            </a:r>
          </a:p>
          <a:p>
            <a:endParaRPr lang="en-US" dirty="0"/>
          </a:p>
          <a:p>
            <a:r>
              <a:rPr lang="en-US" dirty="0"/>
              <a:t>In fact there are a bunch of wait types to ignore…</a:t>
            </a:r>
          </a:p>
        </p:txBody>
      </p:sp>
      <p:sp>
        <p:nvSpPr>
          <p:cNvPr id="4" name="Slide Number Placeholder 3"/>
          <p:cNvSpPr>
            <a:spLocks noGrp="1"/>
          </p:cNvSpPr>
          <p:nvPr>
            <p:ph type="sldNum" sz="quarter" idx="10"/>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175525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common waits…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3654470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aside on how CXPACKET has changed.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49239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3"/>
              </a:rPr>
              <a:t>https://docs.microsoft.com/en-us/sql/t-sql/statements/create-index-transact-sql?view=sqlallproducts-allversions#sequential-keys</a:t>
            </a: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71597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3.xml"/><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4.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4"/>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1886191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642860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25656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33192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71005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52390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999883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21909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74391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8787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293267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8499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0" y="8382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5171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8019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480913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524671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29293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489402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42220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621236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02578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35500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7504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29650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0990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1422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505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3462736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3021286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115101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753265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73177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3112355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30187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10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7748571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6987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469965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4281751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983276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3639687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496939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5802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21337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23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1498446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7824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901063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80777224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2928535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424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556629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0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585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4847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0392374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850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001065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6517292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2450267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9/11/2020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0138161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40804466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99691396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059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9025404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84543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6153688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26172136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6635613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24934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522687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9015848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265167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14375140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22646840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10397514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42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00137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1547941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586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6431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733499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954880246"/>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4472030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329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6030074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8186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6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1910198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293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990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5755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909626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03253898"/>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5681822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9/11/2020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0537585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868709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288883554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5307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3.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5.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heme" Target="../theme/theme6.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2772909"/>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4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848" r:id="rId5"/>
  </p:sldLayoutIdLst>
  <p:txStyles>
    <p:titleStyle>
      <a:lvl1pPr algn="ctr" defTabSz="457200"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9/11/2020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67537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9/11/2020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68440671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7" r:id="rId12"/>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1752535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81423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968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qltac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williamadba/sql-server-toolbox" TargetMode="External"/><Relationship Id="rId4" Type="http://schemas.openxmlformats.org/officeDocument/2006/relationships/hyperlink" Target="https://github.com/Microsoft/sql-server-samples/releases/tag/widWideWorldImporters-Full.bake-world-importers-v1.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customXml" Target="../ink/ink3.xml"/><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customXml" Target="../ink/ink5.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customXml" Target="../ink/ink9.xml"/><Relationship Id="rId4" Type="http://schemas.openxmlformats.org/officeDocument/2006/relationships/customXml" Target="../ink/ink8.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12.xml"/><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customXml" Target="../ink/ink15.xml"/><Relationship Id="rId4" Type="http://schemas.openxmlformats.org/officeDocument/2006/relationships/customXml" Target="../ink/ink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sqlskills.com/BLOGS/PAUL/post/Why-did-the-Windows-7-RC-failure-happen.asp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qlxpertise.com/2017/10/16/sys-dm_os_host_info-dmv-to-find-operating-system-information-in-sql-server-2017/"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blogs.msdn.com/jimmymay/archive/2008/10/30/drum-roll-please-the-debut-of-the-sql-dmv-all-stars-dream-team.aspx" TargetMode="External"/><Relationship Id="rId13" Type="http://schemas.openxmlformats.org/officeDocument/2006/relationships/hyperlink" Target="http://www.sqlskills.com/BLOGS/PAUL/post/Indexes-From-Every-Angle-How-can-you-tell-if-an-index-is-being-used.aspx" TargetMode="External"/><Relationship Id="rId18" Type="http://schemas.openxmlformats.org/officeDocument/2006/relationships/hyperlink" Target="http://sqlblog.com/blogs/aaron_bertrand/archive/2011/04/25/more-changes-you-might-not-have-noticed-in-the-sql-server-2008-r2-sp1-ctp.aspx" TargetMode="External"/><Relationship Id="rId3" Type="http://schemas.openxmlformats.org/officeDocument/2006/relationships/hyperlink" Target="http://technet.microsoft.com/en-us/library/cc966413.aspx" TargetMode="External"/><Relationship Id="rId21" Type="http://schemas.openxmlformats.org/officeDocument/2006/relationships/hyperlink" Target="https://www.sqlshack.com/sql-server-2019-new-dmf-sys-dm_db_page_info/" TargetMode="External"/><Relationship Id="rId7" Type="http://schemas.openxmlformats.org/officeDocument/2006/relationships/hyperlink" Target="http://sqlblog.com/blogs/kevin_kline/archive/2009/04/07/looking-for-good-dmv-database-admin-queries.aspx" TargetMode="External"/><Relationship Id="rId12" Type="http://schemas.openxmlformats.org/officeDocument/2006/relationships/hyperlink" Target="http://www.sqlskills.com/BLOGS/PAUL/post/Inside-sysdm_db_index_physical_stats.aspx" TargetMode="External"/><Relationship Id="rId17" Type="http://schemas.openxmlformats.org/officeDocument/2006/relationships/hyperlink" Target="http://msdn.microsoft.com/en-us/library/aa366541(VS.85).aspx" TargetMode="External"/><Relationship Id="rId2" Type="http://schemas.openxmlformats.org/officeDocument/2006/relationships/hyperlink" Target="http://www.sqlskills.com/BLOGS/PAUL/post/Why-did-the-Windows-7-RC-failure-happen.aspx" TargetMode="External"/><Relationship Id="rId16" Type="http://schemas.openxmlformats.org/officeDocument/2006/relationships/hyperlink" Target="http://www.sql-server-performance.com/articles/per/bm_performance_dashboard_2005_p2.aspx" TargetMode="External"/><Relationship Id="rId20" Type="http://schemas.openxmlformats.org/officeDocument/2006/relationships/hyperlink" Target="https://docs.microsoft.com/en-us/sql/relational-databases/system-dynamic-management-views/sys-dm-db-log-info-transact-sql?view=sql-server-2017" TargetMode="External"/><Relationship Id="rId1" Type="http://schemas.openxmlformats.org/officeDocument/2006/relationships/slideLayout" Target="../slideLayouts/slideLayout2.xml"/><Relationship Id="rId6" Type="http://schemas.openxmlformats.org/officeDocument/2006/relationships/hyperlink" Target="http://sharmilasanctuary.wordpress.com/about/database-performance-dmvs-for-ms-sql-2005/" TargetMode="External"/><Relationship Id="rId11" Type="http://schemas.openxmlformats.org/officeDocument/2006/relationships/hyperlink" Target="http://www.sqlservercentral.com/articles/DMV/64425/" TargetMode="External"/><Relationship Id="rId5" Type="http://schemas.openxmlformats.org/officeDocument/2006/relationships/hyperlink" Target="http://glennberrysqlperformance.spaces.live.com/blog/cns!45041418ECCAA960!1446.entry" TargetMode="External"/><Relationship Id="rId15" Type="http://schemas.openxmlformats.org/officeDocument/2006/relationships/hyperlink" Target="http://www.sqlpassion.at/archive/2014/11/24/deadlocks-caused-by-missing-indexes-in-sql-server/?utm_content=buffer523a4&amp;utm_medium=social&amp;utm_source=twitter.com&amp;utm_campaign=buffer" TargetMode="External"/><Relationship Id="rId10" Type="http://schemas.openxmlformats.org/officeDocument/2006/relationships/hyperlink" Target="http://msdn.microsoft.com/en-us/magazine/cc135978.aspx" TargetMode="External"/><Relationship Id="rId19" Type="http://schemas.openxmlformats.org/officeDocument/2006/relationships/hyperlink" Target="http://www.sqlskills.com/BLOGS/PAUL/category/Spinlocks.aspx" TargetMode="External"/><Relationship Id="rId4" Type="http://schemas.openxmlformats.org/officeDocument/2006/relationships/hyperlink" Target="http://www.codeproject.com/KB/database/Dynamic_Management_Views.aspx" TargetMode="External"/><Relationship Id="rId9" Type="http://schemas.openxmlformats.org/officeDocument/2006/relationships/hyperlink" Target="http://blogs.msdn.com/psssql/archive/2007/02/21/sql-server-2005-performance-statistics-script.aspx" TargetMode="External"/><Relationship Id="rId14" Type="http://schemas.openxmlformats.org/officeDocument/2006/relationships/hyperlink" Target="http://kswain.blogspot.com/2008/04/sysdmosperformancecounters-dynamic.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67.xml"/><Relationship Id="rId5" Type="http://schemas.openxmlformats.org/officeDocument/2006/relationships/image" Target="../media/image43.jpeg"/><Relationship Id="rId4" Type="http://schemas.openxmlformats.org/officeDocument/2006/relationships/hyperlink" Target="https://www.thewallsproject.org/programs/futures_fund/"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100.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hyperlink" Target="https://www.sqlskills.com/blogs/paul/wait-statistics-or-please-tell-me-where-it-hurt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 y="0"/>
            <a:ext cx="12192000" cy="3429000"/>
          </a:xfrm>
        </p:spPr>
        <p:txBody>
          <a:bodyPr>
            <a:noAutofit/>
          </a:bodyPr>
          <a:lstStyle/>
          <a:p>
            <a:r>
              <a:rPr lang="en-US" sz="7200" dirty="0">
                <a:ln>
                  <a:solidFill>
                    <a:srgbClr val="92D050"/>
                  </a:solidFill>
                </a:ln>
                <a:solidFill>
                  <a:schemeClr val="bg1"/>
                </a:solidFill>
              </a:rPr>
              <a:t>SQL Server Admin Best Practices with DMV's</a:t>
            </a:r>
          </a:p>
        </p:txBody>
      </p:sp>
      <p:sp>
        <p:nvSpPr>
          <p:cNvPr id="3" name="Content Placeholder 2"/>
          <p:cNvSpPr>
            <a:spLocks noGrp="1"/>
          </p:cNvSpPr>
          <p:nvPr>
            <p:ph idx="1"/>
          </p:nvPr>
        </p:nvSpPr>
        <p:spPr>
          <a:xfrm>
            <a:off x="6858000" y="5410200"/>
            <a:ext cx="5334001" cy="1307592"/>
          </a:xfrm>
        </p:spPr>
        <p:txBody>
          <a:bodyPr>
            <a:normAutofit fontScale="77500" lnSpcReduction="20000"/>
          </a:bodyPr>
          <a:lstStyle/>
          <a:p>
            <a:pPr marL="0" indent="0" algn="r">
              <a:lnSpc>
                <a:spcPct val="120000"/>
              </a:lnSpc>
            </a:pPr>
            <a:r>
              <a:rPr lang="en-US" sz="3200" dirty="0"/>
              <a:t>William Assaf</a:t>
            </a:r>
            <a:br>
              <a:rPr lang="en-US" sz="3200" dirty="0"/>
            </a:br>
            <a:r>
              <a:rPr lang="en-US" sz="3200" dirty="0"/>
              <a:t>Data Platform MVP</a:t>
            </a:r>
            <a:br>
              <a:rPr lang="en-US" sz="3200" dirty="0"/>
            </a:br>
            <a:r>
              <a:rPr lang="en-US" sz="3200" dirty="0"/>
              <a:t>Principal Consultant, Sparkhound</a:t>
            </a:r>
          </a:p>
        </p:txBody>
      </p:sp>
      <p:pic>
        <p:nvPicPr>
          <p:cNvPr id="1026" name="Picture 2">
            <a:extLst>
              <a:ext uri="{FF2B5EF4-FFF2-40B4-BE49-F238E27FC236}">
                <a16:creationId xmlns:a16="http://schemas.microsoft.com/office/drawing/2014/main" id="{64D3163D-396C-4898-82C8-8F30FC758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3600" dirty="0"/>
              <a:t>CXPACKET – clear indication of excessive execution plan parallelism and CPU is struggling.</a:t>
            </a:r>
          </a:p>
          <a:p>
            <a:pPr lvl="1"/>
            <a:r>
              <a:rPr lang="en-US" sz="3200" dirty="0"/>
              <a:t>Look into MAXDOP settings, it may be appropriate to reduce large parallel queries from impacting performance</a:t>
            </a:r>
          </a:p>
          <a:p>
            <a:pPr lvl="1"/>
            <a:r>
              <a:rPr lang="en-US" sz="3200" dirty="0"/>
              <a:t>MAXDOP can be configured server-wide, but also in recent versions of SQL, at the </a:t>
            </a:r>
            <a:r>
              <a:rPr lang="en-US" sz="3200" b="1" dirty="0"/>
              <a:t>query</a:t>
            </a:r>
            <a:r>
              <a:rPr lang="en-US" sz="3200" dirty="0"/>
              <a:t> or </a:t>
            </a:r>
            <a:r>
              <a:rPr lang="en-US" sz="3200" b="1" dirty="0"/>
              <a:t>database</a:t>
            </a:r>
            <a:r>
              <a:rPr lang="en-US" sz="3200" dirty="0"/>
              <a:t> level.</a:t>
            </a:r>
          </a:p>
          <a:p>
            <a:pPr lvl="1"/>
            <a:r>
              <a:rPr lang="en-US" sz="3200" dirty="0"/>
              <a:t>Enforcing MAXDOP is one of the better implementations of the Resource Governor (Enterprise-only)</a:t>
            </a:r>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1074400" cy="5448300"/>
          </a:xfrm>
        </p:spPr>
        <p:txBody>
          <a:bodyPr>
            <a:noAutofit/>
          </a:bodyPr>
          <a:lstStyle/>
          <a:p>
            <a:r>
              <a:rPr lang="en-US" sz="3500" dirty="0"/>
              <a:t>CXPACKET </a:t>
            </a:r>
            <a:r>
              <a:rPr lang="en-US" sz="3500" b="0" dirty="0"/>
              <a:t>has</a:t>
            </a:r>
            <a:r>
              <a:rPr lang="en-US" sz="3500" dirty="0"/>
              <a:t> </a:t>
            </a:r>
            <a:r>
              <a:rPr lang="en-US" sz="3500" b="0" dirty="0"/>
              <a:t>split into CXPACKET &amp; CXCONSUMER</a:t>
            </a:r>
          </a:p>
          <a:p>
            <a:r>
              <a:rPr lang="en-US" sz="3200" b="0" dirty="0"/>
              <a:t>CXPACKET used to be from threads that both </a:t>
            </a:r>
            <a:r>
              <a:rPr lang="en-US" sz="3200" dirty="0"/>
              <a:t>consume </a:t>
            </a:r>
            <a:r>
              <a:rPr lang="en-US" sz="3200" b="0" dirty="0"/>
              <a:t>and </a:t>
            </a:r>
            <a:r>
              <a:rPr lang="en-US" sz="3200" dirty="0"/>
              <a:t>produce </a:t>
            </a:r>
            <a:r>
              <a:rPr lang="en-US" sz="3200" b="0" dirty="0"/>
              <a:t>data in query plan. </a:t>
            </a:r>
          </a:p>
          <a:p>
            <a:r>
              <a:rPr lang="en-US" sz="3200" dirty="0"/>
              <a:t>Producer </a:t>
            </a:r>
            <a:r>
              <a:rPr lang="en-US" sz="3200" b="0" dirty="0"/>
              <a:t>threads were most problematic, most impacted by the parallelism, and most affected by out-of-date statistics. Now, </a:t>
            </a:r>
            <a:r>
              <a:rPr lang="en-US" sz="3200" dirty="0"/>
              <a:t>only producer </a:t>
            </a:r>
            <a:r>
              <a:rPr lang="en-US" sz="3200" b="0" dirty="0"/>
              <a:t>threads are reported by CXPACKET. </a:t>
            </a:r>
          </a:p>
          <a:p>
            <a:r>
              <a:rPr lang="en-US" sz="3200" b="0" dirty="0"/>
              <a:t>The </a:t>
            </a:r>
            <a:r>
              <a:rPr lang="en-US" sz="3200" dirty="0"/>
              <a:t>consumer </a:t>
            </a:r>
            <a:r>
              <a:rPr lang="en-US" sz="3200" b="0" dirty="0"/>
              <a:t>threads, that you have less control over, are now reported by CXCONSUMER, less important.</a:t>
            </a:r>
          </a:p>
          <a:p>
            <a:r>
              <a:rPr lang="en-US" sz="3200" b="0" dirty="0"/>
              <a:t>As a result, after SQL 2016 SP2, SQL 2017 CU3, SQL 2019, </a:t>
            </a:r>
            <a:r>
              <a:rPr lang="en-US" sz="3200" dirty="0"/>
              <a:t>CXPACKET will be lower.</a:t>
            </a:r>
            <a:endParaRPr lang="en-US" sz="32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11</a:t>
            </a:fld>
            <a:endParaRPr lang="en-US"/>
          </a:p>
        </p:txBody>
      </p:sp>
    </p:spTree>
    <p:extLst>
      <p:ext uri="{BB962C8B-B14F-4D97-AF65-F5344CB8AC3E}">
        <p14:creationId xmlns:p14="http://schemas.microsoft.com/office/powerpoint/2010/main" val="335600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3600" dirty="0"/>
              <a:t>OLEDB– describes waits associated with external communication via the OLE DB provider.</a:t>
            </a:r>
          </a:p>
          <a:p>
            <a:r>
              <a:rPr lang="en-US" sz="3200" b="0" dirty="0"/>
              <a:t>Commonly used by SQL Server Integration Services (SSIS) packages, Microsoft Office applications (including querying Excel files), linked servers using the OLE DB provider, and third-party tools. </a:t>
            </a:r>
          </a:p>
          <a:p>
            <a:r>
              <a:rPr lang="en-US" sz="3200" b="0" dirty="0"/>
              <a:t>It could also be generated by </a:t>
            </a:r>
            <a:r>
              <a:rPr lang="en-US" sz="3200" dirty="0"/>
              <a:t>internal</a:t>
            </a:r>
            <a:r>
              <a:rPr lang="en-US" sz="3200" b="0" dirty="0"/>
              <a:t> commands like DBCC CHECKDB.</a:t>
            </a:r>
            <a:endParaRPr lang="en-US" sz="6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12</a:t>
            </a:fld>
            <a:endParaRPr lang="en-US"/>
          </a:p>
        </p:txBody>
      </p:sp>
    </p:spTree>
    <p:extLst>
      <p:ext uri="{BB962C8B-B14F-4D97-AF65-F5344CB8AC3E}">
        <p14:creationId xmlns:p14="http://schemas.microsoft.com/office/powerpoint/2010/main" val="317250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SOS_SCHEDULER_YIELD – clear indication of CPU pressure when this is the highest wait</a:t>
            </a:r>
          </a:p>
          <a:p>
            <a:pPr lvl="1"/>
            <a:r>
              <a:rPr lang="en-US" sz="3600" dirty="0"/>
              <a:t>Too many runnable tasks for available threads</a:t>
            </a:r>
          </a:p>
          <a:p>
            <a:pPr lvl="1"/>
            <a:r>
              <a:rPr lang="en-US" sz="3600" dirty="0"/>
              <a:t>A SQL task stopped and “yielded” to another task</a:t>
            </a:r>
          </a:p>
          <a:p>
            <a:pPr lvl="1"/>
            <a:r>
              <a:rPr lang="en-US" sz="3600" dirty="0"/>
              <a:t>Increasing CPU is the simplest but crude </a:t>
            </a:r>
          </a:p>
          <a:p>
            <a:pPr lvl="1"/>
            <a:r>
              <a:rPr lang="en-US" sz="3600" dirty="0"/>
              <a:t>Look for and reduce CPU-intense queries (later)</a:t>
            </a:r>
          </a:p>
          <a:p>
            <a:endParaRPr lang="en-US" sz="4000" dirty="0"/>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13</a:t>
            </a:fld>
            <a:endParaRPr lang="en-US"/>
          </a:p>
        </p:txBody>
      </p:sp>
    </p:spTree>
    <p:extLst>
      <p:ext uri="{BB962C8B-B14F-4D97-AF65-F5344CB8AC3E}">
        <p14:creationId xmlns:p14="http://schemas.microsoft.com/office/powerpoint/2010/main" val="169261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r>
              <a:rPr lang="en-US" sz="4000" dirty="0"/>
              <a:t>RESOURCE_SEMAPHORE – request is waiting on memory to be gathered before starting</a:t>
            </a:r>
          </a:p>
          <a:p>
            <a:pPr lvl="1"/>
            <a:r>
              <a:rPr lang="en-US" sz="3600" dirty="0"/>
              <a:t>	Indication of memory pressure caused by:</a:t>
            </a:r>
          </a:p>
          <a:p>
            <a:pPr marL="800100" lvl="1">
              <a:buFont typeface="Arial" panose="020B0604020202020204" pitchFamily="34" charset="0"/>
              <a:buChar char="•"/>
            </a:pPr>
            <a:r>
              <a:rPr lang="en-US" sz="3600" dirty="0"/>
              <a:t>Insufficient system memory (unlikely)</a:t>
            </a:r>
          </a:p>
          <a:p>
            <a:pPr marL="800100" lvl="1">
              <a:buFont typeface="Arial" panose="020B0604020202020204" pitchFamily="34" charset="0"/>
              <a:buChar char="•"/>
            </a:pPr>
            <a:r>
              <a:rPr lang="en-US" sz="3600" dirty="0"/>
              <a:t>Poor query design, poor indexing, inefficient execution plan (likely)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14</a:t>
            </a:fld>
            <a:endParaRPr lang="en-US" dirty="0"/>
          </a:p>
        </p:txBody>
      </p:sp>
    </p:spTree>
    <p:extLst>
      <p:ext uri="{BB962C8B-B14F-4D97-AF65-F5344CB8AC3E}">
        <p14:creationId xmlns:p14="http://schemas.microsoft.com/office/powerpoint/2010/main" val="198575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err="1"/>
              <a:t>PAGELATCH_xx</a:t>
            </a:r>
            <a:r>
              <a:rPr lang="en-US" sz="3200" dirty="0"/>
              <a:t> - Nothing to do with Physical IO. Contention over a page in memory.</a:t>
            </a:r>
          </a:p>
          <a:p>
            <a:pPr lvl="1"/>
            <a:r>
              <a:rPr lang="en-US" sz="2800" dirty="0"/>
              <a:t>	Could be </a:t>
            </a:r>
            <a:r>
              <a:rPr lang="en-US" sz="2800" dirty="0" err="1"/>
              <a:t>tempdb</a:t>
            </a:r>
            <a:r>
              <a:rPr lang="en-US" sz="2800" dirty="0"/>
              <a:t> temp tables are being overused. </a:t>
            </a:r>
          </a:p>
          <a:p>
            <a:pPr lvl="1"/>
            <a:r>
              <a:rPr lang="en-US" sz="2800" dirty="0"/>
              <a:t>	Could be an INSERT statement hotspot on a table (more next).</a:t>
            </a:r>
            <a:endParaRPr lang="en-US" sz="3200" dirty="0"/>
          </a:p>
          <a:p>
            <a:r>
              <a:rPr lang="en-US" sz="3200" dirty="0" err="1"/>
              <a:t>PAGEIOLATCH_xx</a:t>
            </a:r>
            <a:r>
              <a:rPr lang="en-US" sz="3200" dirty="0"/>
              <a:t> – Physical IO, reading data from disk into memory. Hard disks/SAN are struggling to keep up.  </a:t>
            </a:r>
          </a:p>
          <a:p>
            <a:pPr lvl="1"/>
            <a:r>
              <a:rPr lang="en-US" sz="2800" dirty="0"/>
              <a:t>Often this is because of inefficient application code, not disk.</a:t>
            </a:r>
          </a:p>
          <a:p>
            <a:pPr lvl="1"/>
            <a:r>
              <a:rPr lang="en-US" sz="2800" dirty="0"/>
              <a:t>Or, executives/analysts/goons are running MS Access or Excel and pulling down entire tables.</a:t>
            </a:r>
          </a:p>
          <a:p>
            <a:pPr lvl="1"/>
            <a:r>
              <a:rPr lang="en-US" sz="2800" dirty="0"/>
              <a:t>Can indicate slowness of SAN, but check queries first.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15</a:t>
            </a:fld>
            <a:endParaRPr lang="en-US" dirty="0"/>
          </a:p>
        </p:txBody>
      </p:sp>
    </p:spTree>
    <p:extLst>
      <p:ext uri="{BB962C8B-B14F-4D97-AF65-F5344CB8AC3E}">
        <p14:creationId xmlns:p14="http://schemas.microsoft.com/office/powerpoint/2010/main" val="36145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3400" b="1" dirty="0" err="1">
                <a:solidFill>
                  <a:schemeClr val="tx1">
                    <a:lumMod val="95000"/>
                    <a:lumOff val="5000"/>
                  </a:schemeClr>
                </a:solidFill>
              </a:rPr>
              <a:t>PAGELATCH_xx</a:t>
            </a:r>
            <a:r>
              <a:rPr lang="en-US" sz="3400" b="1" dirty="0">
                <a:solidFill>
                  <a:schemeClr val="tx1">
                    <a:lumMod val="95000"/>
                    <a:lumOff val="5000"/>
                  </a:schemeClr>
                </a:solidFill>
              </a:rPr>
              <a:t> </a:t>
            </a:r>
            <a:r>
              <a:rPr lang="en-US" sz="3400" dirty="0"/>
              <a:t>- </a:t>
            </a:r>
            <a:r>
              <a:rPr lang="en-US" sz="3400" i="1" dirty="0"/>
              <a:t>New in SQL 2019 - </a:t>
            </a:r>
            <a:r>
              <a:rPr lang="en-US" sz="3400" dirty="0"/>
              <a:t>A new index option </a:t>
            </a:r>
            <a:r>
              <a:rPr lang="en-US" sz="3400" b="1" dirty="0"/>
              <a:t>OPTIMIZE_FOR_SEQUENTIAL_KEY</a:t>
            </a:r>
            <a:r>
              <a:rPr lang="en-US" sz="3400" dirty="0"/>
              <a:t> specifically for table keys on IDENTITY/SEQUENCE because of </a:t>
            </a:r>
            <a:r>
              <a:rPr lang="en-US" sz="3400" b="1" dirty="0"/>
              <a:t>“hot spots” for sequential inserts</a:t>
            </a:r>
            <a:r>
              <a:rPr lang="en-US" sz="3400" dirty="0"/>
              <a:t>. </a:t>
            </a:r>
          </a:p>
          <a:p>
            <a:pPr lvl="1"/>
            <a:r>
              <a:rPr lang="en-US" sz="3400" dirty="0"/>
              <a:t>If you observe high amounts of </a:t>
            </a:r>
            <a:r>
              <a:rPr lang="en-US" sz="3400" b="1" dirty="0"/>
              <a:t>PAGELATCH_EX</a:t>
            </a:r>
            <a:r>
              <a:rPr lang="en-US" sz="3400" dirty="0"/>
              <a:t>, it may be because of this contention for individual pages in memory </a:t>
            </a:r>
            <a:r>
              <a:rPr lang="en-US" sz="3400" b="1" dirty="0"/>
              <a:t>due to many concurrent sequential inserts. </a:t>
            </a:r>
          </a:p>
          <a:p>
            <a:pPr marL="571500" indent="-571500">
              <a:buFont typeface="Arial" panose="020B0604020202020204" pitchFamily="34" charset="0"/>
              <a:buChar char="•"/>
            </a:pPr>
            <a:r>
              <a:rPr lang="en-US" sz="3600" b="0" dirty="0"/>
              <a:t>Improves performance up to 30% for </a:t>
            </a:r>
            <a:r>
              <a:rPr lang="en-US" sz="3600" b="0" i="1" dirty="0"/>
              <a:t>concurrent inserts</a:t>
            </a:r>
          </a:p>
          <a:p>
            <a:pPr marL="571500" indent="-571500">
              <a:buFont typeface="Arial" panose="020B0604020202020204" pitchFamily="34" charset="0"/>
              <a:buChar char="•"/>
            </a:pPr>
            <a:r>
              <a:rPr lang="en-US" sz="3600" b="0" dirty="0"/>
              <a:t>Add to the definition of each sequential key index!</a:t>
            </a:r>
          </a:p>
          <a:p>
            <a:pPr lvl="1"/>
            <a:endParaRPr lang="en-US" sz="34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16</a:t>
            </a:fld>
            <a:endParaRPr lang="en-US" dirty="0"/>
          </a:p>
        </p:txBody>
      </p:sp>
    </p:spTree>
    <p:extLst>
      <p:ext uri="{BB962C8B-B14F-4D97-AF65-F5344CB8AC3E}">
        <p14:creationId xmlns:p14="http://schemas.microsoft.com/office/powerpoint/2010/main" val="314093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90599"/>
            <a:ext cx="11277600" cy="5410201"/>
          </a:xfrm>
        </p:spPr>
        <p:txBody>
          <a:bodyPr>
            <a:noAutofit/>
          </a:bodyPr>
          <a:lstStyle/>
          <a:p>
            <a:pPr lvl="1" indent="-742950"/>
            <a:r>
              <a:rPr lang="en-US" sz="4000" b="1" dirty="0">
                <a:solidFill>
                  <a:schemeClr val="tx1">
                    <a:lumMod val="95000"/>
                    <a:lumOff val="5000"/>
                  </a:schemeClr>
                </a:solidFill>
              </a:rPr>
              <a:t>ASYNC_IO_COMPLETION – waiting for disk I/O to complete that is </a:t>
            </a:r>
            <a:r>
              <a:rPr lang="en-US" sz="4000" b="1" i="1" dirty="0">
                <a:solidFill>
                  <a:schemeClr val="tx1">
                    <a:lumMod val="95000"/>
                    <a:lumOff val="5000"/>
                  </a:schemeClr>
                </a:solidFill>
              </a:rPr>
              <a:t>not related to data pages. </a:t>
            </a:r>
          </a:p>
          <a:p>
            <a:pPr lvl="1" indent="-742950"/>
            <a:r>
              <a:rPr lang="en-US" sz="4000" dirty="0">
                <a:solidFill>
                  <a:schemeClr val="tx1">
                    <a:lumMod val="95000"/>
                    <a:lumOff val="5000"/>
                  </a:schemeClr>
                </a:solidFill>
              </a:rPr>
              <a:t>Could be growth or writes to: Log files, Backups/Restores, autogrowth events</a:t>
            </a:r>
          </a:p>
          <a:p>
            <a:pPr lvl="1" indent="-742950"/>
            <a:r>
              <a:rPr lang="en-US" sz="4000" dirty="0">
                <a:solidFill>
                  <a:schemeClr val="tx1">
                    <a:lumMod val="95000"/>
                    <a:lumOff val="5000"/>
                  </a:schemeClr>
                </a:solidFill>
              </a:rPr>
              <a:t>Expected during long-running SQL backups, </a:t>
            </a:r>
            <a:br>
              <a:rPr lang="en-US" sz="4000" dirty="0">
                <a:solidFill>
                  <a:schemeClr val="tx1">
                    <a:lumMod val="95000"/>
                    <a:lumOff val="5000"/>
                  </a:schemeClr>
                </a:solidFill>
              </a:rPr>
            </a:br>
            <a:r>
              <a:rPr lang="en-US" sz="4000" dirty="0">
                <a:solidFill>
                  <a:schemeClr val="tx1">
                    <a:lumMod val="95000"/>
                    <a:lumOff val="5000"/>
                  </a:schemeClr>
                </a:solidFill>
              </a:rPr>
              <a:t>as are BACKUPIO and BACKUPBUFFER</a:t>
            </a:r>
          </a:p>
          <a:p>
            <a:pPr lvl="1" indent="-742950"/>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17</a:t>
            </a:fld>
            <a:endParaRPr lang="en-US" dirty="0"/>
          </a:p>
        </p:txBody>
      </p:sp>
    </p:spTree>
    <p:extLst>
      <p:ext uri="{BB962C8B-B14F-4D97-AF65-F5344CB8AC3E}">
        <p14:creationId xmlns:p14="http://schemas.microsoft.com/office/powerpoint/2010/main" val="423264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ecx.images-amazon.com/images/I/513T87SVA9L._SS500_.jpg">
            <a:extLst>
              <a:ext uri="{FF2B5EF4-FFF2-40B4-BE49-F238E27FC236}">
                <a16:creationId xmlns:a16="http://schemas.microsoft.com/office/drawing/2014/main" id="{FF0E237D-5D34-4914-8F02-AAAC6CA41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13"/>
          <a:stretch/>
        </p:blipFill>
        <p:spPr bwMode="auto">
          <a:xfrm>
            <a:off x="8077200" y="2462213"/>
            <a:ext cx="3962400" cy="4447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914400"/>
            <a:ext cx="10972800" cy="5410201"/>
          </a:xfrm>
        </p:spPr>
        <p:txBody>
          <a:bodyPr>
            <a:normAutofit/>
          </a:bodyPr>
          <a:lstStyle/>
          <a:p>
            <a:r>
              <a:rPr lang="en-US" sz="3200" dirty="0"/>
              <a:t>ASYNC_NETWORK_IO – Common, caused by waits involving the reception of data by the remote clients.</a:t>
            </a:r>
          </a:p>
          <a:p>
            <a:pPr marL="457200" indent="-457200">
              <a:buFont typeface="Arial" panose="020B0604020202020204" pitchFamily="34" charset="0"/>
              <a:buChar char="•"/>
            </a:pPr>
            <a:r>
              <a:rPr lang="en-US" sz="3200" b="0" dirty="0"/>
              <a:t>Almost certainly </a:t>
            </a:r>
            <a:r>
              <a:rPr lang="en-US" sz="3200" b="0" i="1" dirty="0"/>
              <a:t>not </a:t>
            </a:r>
            <a:r>
              <a:rPr lang="en-US" sz="3200" b="0" dirty="0"/>
              <a:t>caused by the network.</a:t>
            </a:r>
          </a:p>
          <a:p>
            <a:pPr marL="457200" indent="-457200">
              <a:buFont typeface="Arial" panose="020B0604020202020204" pitchFamily="34" charset="0"/>
              <a:buChar char="•"/>
            </a:pPr>
            <a:r>
              <a:rPr lang="en-US" sz="3200" b="0" dirty="0"/>
              <a:t>Almost certainly caused by poor </a:t>
            </a:r>
            <a:br>
              <a:rPr lang="en-US" sz="3200" b="0" dirty="0"/>
            </a:br>
            <a:r>
              <a:rPr lang="en-US" sz="3200" b="0" dirty="0"/>
              <a:t>queries, such as SELECT *’s</a:t>
            </a:r>
            <a:br>
              <a:rPr lang="en-US" sz="3200" b="0" dirty="0"/>
            </a:br>
            <a:r>
              <a:rPr lang="en-US" sz="3200" b="0" dirty="0"/>
              <a:t>with no WHERE clause</a:t>
            </a:r>
          </a:p>
          <a:p>
            <a:pPr marL="457200" indent="-457200">
              <a:buFont typeface="Arial" panose="020B0604020202020204" pitchFamily="34" charset="0"/>
              <a:buChar char="•"/>
            </a:pPr>
            <a:r>
              <a:rPr lang="en-US" sz="3200" b="0" dirty="0"/>
              <a:t>Look for queries with high row counts</a:t>
            </a:r>
          </a:p>
          <a:p>
            <a:pPr marL="457200" indent="-457200">
              <a:buFont typeface="Arial" panose="020B0604020202020204" pitchFamily="34" charset="0"/>
              <a:buChar char="•"/>
            </a:pPr>
            <a:r>
              <a:rPr lang="en-US" sz="3200" b="0" dirty="0"/>
              <a:t>Will be caused by Office apps </a:t>
            </a:r>
            <a:br>
              <a:rPr lang="en-US" sz="3200" b="0" dirty="0"/>
            </a:br>
            <a:r>
              <a:rPr lang="en-US" sz="3200" b="0" dirty="0"/>
              <a:t>that query entire tables </a:t>
            </a:r>
            <a:r>
              <a:rPr lang="en-US" sz="3200" b="0" dirty="0">
                <a:sym typeface="Wingdings" panose="05000000000000000000" pitchFamily="2" charset="2"/>
              </a:rPr>
              <a:t></a:t>
            </a:r>
            <a:br>
              <a:rPr lang="en-US" sz="3200" dirty="0"/>
            </a:b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18</a:t>
            </a:fld>
            <a:endParaRPr lang="en-US" dirty="0"/>
          </a:p>
        </p:txBody>
      </p:sp>
    </p:spTree>
    <p:extLst>
      <p:ext uri="{BB962C8B-B14F-4D97-AF65-F5344CB8AC3E}">
        <p14:creationId xmlns:p14="http://schemas.microsoft.com/office/powerpoint/2010/main" val="155688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p:txBody>
          <a:bodyPr>
            <a:normAutofit/>
          </a:bodyPr>
          <a:lstStyle/>
          <a:p>
            <a:pPr>
              <a:buNone/>
            </a:pPr>
            <a:r>
              <a:rPr lang="en-US" sz="4000" dirty="0"/>
              <a:t>When to analyze?</a:t>
            </a:r>
          </a:p>
          <a:p>
            <a:r>
              <a:rPr lang="en-US" sz="4000" b="0" dirty="0"/>
              <a:t>Use on healthy or troubled systems, look for trending from a </a:t>
            </a:r>
            <a:r>
              <a:rPr lang="en-US" sz="4000" dirty="0"/>
              <a:t>baseline</a:t>
            </a:r>
            <a:r>
              <a:rPr lang="en-US" sz="4000" b="0" dirty="0"/>
              <a:t>.</a:t>
            </a:r>
          </a:p>
          <a:p>
            <a:r>
              <a:rPr lang="en-US" sz="4000" b="0" dirty="0"/>
              <a:t>Determine which waits are impacting performance server-wide.  It is one of the best DMV’s for server-wide performance. </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Roboto" panose="02000000000000000000" pitchFamily="2" charset="0"/>
                <a:ea typeface="Roboto" panose="02000000000000000000" pitchFamily="2" charset="0"/>
              </a:rPr>
              <a:t>Getting Started</a:t>
            </a:r>
          </a:p>
        </p:txBody>
      </p:sp>
      <p:sp>
        <p:nvSpPr>
          <p:cNvPr id="6" name="Content Placeholder 5"/>
          <p:cNvSpPr>
            <a:spLocks noGrp="1"/>
          </p:cNvSpPr>
          <p:nvPr>
            <p:ph idx="1"/>
          </p:nvPr>
        </p:nvSpPr>
        <p:spPr/>
        <p:txBody>
          <a:bodyPr>
            <a:noAutofit/>
          </a:bodyPr>
          <a:lstStyle/>
          <a:p>
            <a:pPr marL="742950" indent="-742950">
              <a:buFont typeface="+mj-lt"/>
              <a:buAutoNum type="arabicPeriod"/>
            </a:pPr>
            <a:r>
              <a:rPr lang="en-US" sz="3600" dirty="0">
                <a:latin typeface="Roboto" panose="02000000000000000000" pitchFamily="2" charset="0"/>
                <a:ea typeface="Roboto" panose="02000000000000000000" pitchFamily="2" charset="0"/>
              </a:rPr>
              <a:t>Audience</a:t>
            </a:r>
          </a:p>
          <a:p>
            <a:pPr marL="742950" indent="-742950">
              <a:buFont typeface="+mj-lt"/>
              <a:buAutoNum type="arabicPeriod"/>
            </a:pPr>
            <a:r>
              <a:rPr lang="en-US" sz="3600" dirty="0">
                <a:latin typeface="Roboto" panose="02000000000000000000" pitchFamily="2" charset="0"/>
                <a:ea typeface="Roboto" panose="02000000000000000000" pitchFamily="2" charset="0"/>
              </a:rPr>
              <a:t>Purpose</a:t>
            </a:r>
          </a:p>
          <a:p>
            <a:pPr marL="742950" indent="-742950">
              <a:buFont typeface="+mj-lt"/>
              <a:buAutoNum type="arabicPeriod"/>
            </a:pPr>
            <a:r>
              <a:rPr lang="en-US" sz="3600" dirty="0">
                <a:latin typeface="Roboto" panose="02000000000000000000" pitchFamily="2" charset="0"/>
                <a:ea typeface="Roboto" panose="02000000000000000000" pitchFamily="2" charset="0"/>
              </a:rPr>
              <a:t>Questions at middle and end</a:t>
            </a:r>
          </a:p>
          <a:p>
            <a:pPr marL="742950" indent="-742950">
              <a:buFont typeface="+mj-lt"/>
              <a:buAutoNum type="arabicPeriod"/>
            </a:pPr>
            <a:r>
              <a:rPr lang="en-US" sz="3600" dirty="0">
                <a:latin typeface="Roboto" panose="02000000000000000000" pitchFamily="2" charset="0"/>
                <a:ea typeface="Roboto" panose="02000000000000000000" pitchFamily="2" charset="0"/>
              </a:rPr>
              <a:t>Slides and samples will be posted at </a:t>
            </a:r>
            <a:r>
              <a:rPr lang="en-US" sz="3600" dirty="0">
                <a:latin typeface="Roboto" panose="02000000000000000000" pitchFamily="2" charset="0"/>
                <a:ea typeface="Roboto" panose="02000000000000000000" pitchFamily="2" charset="0"/>
                <a:hlinkClick r:id="rId3"/>
              </a:rPr>
              <a:t>SQLTact.com</a:t>
            </a:r>
            <a:endParaRPr lang="en-US" sz="3600" dirty="0">
              <a:latin typeface="Roboto" panose="02000000000000000000" pitchFamily="2" charset="0"/>
              <a:ea typeface="Roboto" panose="02000000000000000000" pitchFamily="2" charset="0"/>
            </a:endParaRPr>
          </a:p>
          <a:p>
            <a:pPr marL="742950" indent="-742950">
              <a:buFont typeface="+mj-lt"/>
              <a:buAutoNum type="arabicPeriod"/>
            </a:pPr>
            <a:r>
              <a:rPr lang="en-US" sz="3600" dirty="0">
                <a:latin typeface="Roboto" panose="02000000000000000000" pitchFamily="2" charset="0"/>
                <a:ea typeface="Roboto" panose="02000000000000000000" pitchFamily="2" charset="0"/>
                <a:hlinkClick r:id="rId4"/>
              </a:rPr>
              <a:t>WideWorldImporters sample </a:t>
            </a:r>
            <a:r>
              <a:rPr lang="en-US" sz="3600" dirty="0" err="1">
                <a:latin typeface="Roboto" panose="02000000000000000000" pitchFamily="2" charset="0"/>
                <a:ea typeface="Roboto" panose="02000000000000000000" pitchFamily="2" charset="0"/>
                <a:hlinkClick r:id="rId4"/>
              </a:rPr>
              <a:t>db</a:t>
            </a:r>
            <a:r>
              <a:rPr lang="en-US" sz="3600" dirty="0">
                <a:latin typeface="Roboto" panose="02000000000000000000" pitchFamily="2" charset="0"/>
                <a:ea typeface="Roboto" panose="02000000000000000000" pitchFamily="2" charset="0"/>
                <a:hlinkClick r:id="rId4"/>
              </a:rPr>
              <a:t> on </a:t>
            </a:r>
            <a:r>
              <a:rPr lang="en-US" sz="3600" dirty="0" err="1">
                <a:latin typeface="Roboto" panose="02000000000000000000" pitchFamily="2" charset="0"/>
                <a:ea typeface="Roboto" panose="02000000000000000000" pitchFamily="2" charset="0"/>
                <a:hlinkClick r:id="rId4"/>
              </a:rPr>
              <a:t>Github</a:t>
            </a:r>
            <a:endParaRPr lang="en-US" sz="3600" dirty="0">
              <a:latin typeface="Roboto" panose="02000000000000000000" pitchFamily="2" charset="0"/>
              <a:ea typeface="Roboto" panose="02000000000000000000" pitchFamily="2" charset="0"/>
            </a:endParaRPr>
          </a:p>
          <a:p>
            <a:pPr marL="742950" indent="-742950">
              <a:buFont typeface="+mj-lt"/>
              <a:buAutoNum type="arabicPeriod"/>
            </a:pPr>
            <a:r>
              <a:rPr lang="en-US" sz="3600" dirty="0">
                <a:latin typeface="Roboto" panose="02000000000000000000" pitchFamily="2" charset="0"/>
                <a:ea typeface="Roboto" panose="02000000000000000000" pitchFamily="2" charset="0"/>
              </a:rPr>
              <a:t>Sparkhound Toolbox for all Labs on </a:t>
            </a:r>
            <a:r>
              <a:rPr lang="en-US" sz="3600" dirty="0" err="1">
                <a:latin typeface="Roboto" panose="02000000000000000000" pitchFamily="2" charset="0"/>
                <a:ea typeface="Roboto" panose="02000000000000000000" pitchFamily="2" charset="0"/>
              </a:rPr>
              <a:t>Github</a:t>
            </a:r>
            <a:r>
              <a:rPr lang="en-US" sz="3600" dirty="0">
                <a:latin typeface="Roboto" panose="02000000000000000000" pitchFamily="2" charset="0"/>
                <a:ea typeface="Roboto" panose="02000000000000000000" pitchFamily="2" charset="0"/>
              </a:rPr>
              <a:t>:</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hlinkClick r:id="rId5"/>
              </a:rPr>
              <a:t>github.com/</a:t>
            </a:r>
            <a:r>
              <a:rPr lang="en-US" sz="3600" dirty="0" err="1">
                <a:latin typeface="Roboto" panose="02000000000000000000" pitchFamily="2" charset="0"/>
                <a:ea typeface="Roboto" panose="02000000000000000000" pitchFamily="2" charset="0"/>
                <a:hlinkClick r:id="rId5"/>
              </a:rPr>
              <a:t>sparkhoundsql</a:t>
            </a:r>
            <a:r>
              <a:rPr lang="en-US" sz="3600" dirty="0">
                <a:latin typeface="Roboto" panose="02000000000000000000" pitchFamily="2" charset="0"/>
                <a:ea typeface="Roboto" panose="02000000000000000000" pitchFamily="2" charset="0"/>
                <a:hlinkClick r:id="rId5"/>
              </a:rPr>
              <a:t>/sql-server-toolbox</a:t>
            </a:r>
            <a:endParaRPr lang="en-US" sz="3600" dirty="0">
              <a:latin typeface="Roboto" panose="02000000000000000000" pitchFamily="2" charset="0"/>
              <a:ea typeface="Roboto" panose="02000000000000000000" pitchFamily="2" charset="0"/>
            </a:endParaRPr>
          </a:p>
          <a:p>
            <a:endParaRPr lang="en-US" sz="3600" u="sng"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a:p>
            <a:pPr marL="742950" indent="-742950">
              <a:buFont typeface="+mj-lt"/>
              <a:buAutoNum type="arabicPeriod"/>
            </a:pPr>
            <a:endParaRPr lang="en-US" sz="3600" dirty="0">
              <a:latin typeface="Roboto" panose="02000000000000000000" pitchFamily="2" charset="0"/>
              <a:ea typeface="Roboto" panose="02000000000000000000" pitchFamily="2" charset="0"/>
            </a:endParaRPr>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2124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10000"/>
          </a:bodyPr>
          <a:lstStyle/>
          <a:p>
            <a:pPr marL="571500" indent="-571500">
              <a:buFont typeface="Arial" panose="020B0604020202020204" pitchFamily="34" charset="0"/>
              <a:buChar char="•"/>
            </a:pPr>
            <a:r>
              <a:rPr lang="en-US" sz="4000" b="0" dirty="0"/>
              <a:t>This number is a forever-growing aggregate. </a:t>
            </a:r>
          </a:p>
          <a:p>
            <a:pPr marL="571500" indent="-571500">
              <a:buFont typeface="Arial" panose="020B0604020202020204" pitchFamily="34" charset="0"/>
              <a:buChar char="•"/>
            </a:pPr>
            <a:r>
              <a:rPr lang="en-US" sz="4000" b="0" dirty="0"/>
              <a:t>Over time, recent changes will not affect the large aggregate numbers well.</a:t>
            </a:r>
          </a:p>
          <a:p>
            <a:pPr marL="571500" indent="-571500">
              <a:buFont typeface="Arial" panose="020B0604020202020204" pitchFamily="34" charset="0"/>
              <a:buChar char="•"/>
            </a:pPr>
            <a:r>
              <a:rPr lang="en-US" sz="4000" b="0" dirty="0"/>
              <a:t>For your performance-sensitive servers, consider a regimen of storing the numbers every week or day, and comparing the difference to see how the wait stats are changing.</a:t>
            </a:r>
          </a:p>
          <a:p>
            <a:pPr>
              <a:buNone/>
            </a:pPr>
            <a:endParaRPr lang="en-US" sz="4000" dirty="0"/>
          </a:p>
          <a:p>
            <a:pPr>
              <a:buNone/>
            </a:pPr>
            <a:r>
              <a:rPr lang="en-US" sz="3600" dirty="0"/>
              <a:t>Lab: </a:t>
            </a:r>
            <a:r>
              <a:rPr lang="en-US" sz="3600" dirty="0" err="1"/>
              <a:t>dm_os_wait_stats.sql</a:t>
            </a:r>
            <a:endParaRPr lang="en-US" sz="3600" dirty="0"/>
          </a:p>
          <a:p>
            <a:pPr>
              <a:buNone/>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20</a:t>
            </a:fld>
            <a:endParaRPr lang="en-US"/>
          </a:p>
        </p:txBody>
      </p:sp>
    </p:spTree>
    <p:extLst>
      <p:ext uri="{BB962C8B-B14F-4D97-AF65-F5344CB8AC3E}">
        <p14:creationId xmlns:p14="http://schemas.microsoft.com/office/powerpoint/2010/main" val="280577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1676400" y="1481140"/>
            <a:ext cx="10058400" cy="3929060"/>
          </a:xfrm>
        </p:spPr>
        <p:txBody>
          <a:bodyPr>
            <a:normAutofit/>
          </a:bodyPr>
          <a:lstStyle/>
          <a:p>
            <a:pPr marL="514350" indent="-514350">
              <a:spcBef>
                <a:spcPts val="0"/>
              </a:spcBef>
              <a:defRPr/>
            </a:pPr>
            <a:r>
              <a:rPr lang="en-US" sz="3600" dirty="0"/>
              <a:t>Again, </a:t>
            </a:r>
            <a:r>
              <a:rPr lang="en-US" sz="3600" dirty="0" err="1"/>
              <a:t>sys.dm_os_wait_stats</a:t>
            </a:r>
            <a:r>
              <a:rPr lang="en-US" sz="3600" dirty="0"/>
              <a:t> is </a:t>
            </a:r>
            <a:r>
              <a:rPr lang="en-US" sz="3600" b="1" dirty="0"/>
              <a:t>aggregated at the instance level.</a:t>
            </a:r>
          </a:p>
          <a:p>
            <a:pPr marL="514350" indent="-514350">
              <a:spcBef>
                <a:spcPts val="0"/>
              </a:spcBef>
              <a:defRPr/>
            </a:pPr>
            <a:r>
              <a:rPr lang="en-US" sz="3600" b="0" dirty="0"/>
              <a:t>Doesn’t include live data.</a:t>
            </a:r>
          </a:p>
          <a:p>
            <a:pPr marL="514350" indent="-514350">
              <a:spcBef>
                <a:spcPts val="0"/>
              </a:spcBef>
              <a:defRPr/>
            </a:pPr>
            <a:r>
              <a:rPr lang="en-US" sz="3600" b="0" dirty="0"/>
              <a:t>Doesn’t include request- or session-level data.</a:t>
            </a:r>
          </a:p>
          <a:p>
            <a:pPr marL="514350" indent="-514350">
              <a:spcBef>
                <a:spcPts val="0"/>
              </a:spcBef>
              <a:defRPr/>
            </a:pPr>
            <a:r>
              <a:rPr lang="en-US" sz="3600" b="0" dirty="0"/>
              <a:t>For that you’ll need the next DMV…</a:t>
            </a:r>
          </a:p>
          <a:p>
            <a:pPr marL="514350" indent="-514350">
              <a:spcBef>
                <a:spcPts val="0"/>
              </a:spcBef>
              <a:defRPr/>
            </a:pPr>
            <a:endParaRPr lang="en-US" sz="3600" dirty="0"/>
          </a:p>
          <a:p>
            <a:pPr marL="392113" lvl="1" indent="0"/>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21</a:t>
            </a:fld>
            <a:endParaRPr lang="en-US"/>
          </a:p>
        </p:txBody>
      </p:sp>
      <p:pic>
        <p:nvPicPr>
          <p:cNvPr id="1026" name="Picture 2" descr="http://www.cnet.de/i/dl/tof/tof_segway_pti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95524"/>
            <a:ext cx="2857500" cy="4371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1+#ppt_w/2"/>
                                          </p:val>
                                        </p:tav>
                                        <p:tav tm="100000">
                                          <p:val>
                                            <p:strVal val="#ppt_x"/>
                                          </p:val>
                                        </p:tav>
                                      </p:tavLst>
                                    </p:anim>
                                    <p:anim calcmode="lin" valueType="num">
                                      <p:cBhvr additive="base">
                                        <p:cTn id="8" dur="2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sys.dm_os_waiting_tasks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dirty="0"/>
              <a:t>Shows waits for current active </a:t>
            </a:r>
            <a:r>
              <a:rPr lang="en-US" sz="4000" u="sng" dirty="0"/>
              <a:t>requests</a:t>
            </a:r>
            <a:r>
              <a:rPr lang="en-US" sz="4000" dirty="0"/>
              <a:t>, </a:t>
            </a:r>
            <a:br>
              <a:rPr lang="en-US" sz="4000" dirty="0"/>
            </a:br>
            <a:r>
              <a:rPr lang="en-US" sz="4000" dirty="0"/>
              <a:t>not aggregated.</a:t>
            </a:r>
          </a:p>
          <a:p>
            <a:endParaRPr lang="en-US" sz="4000" dirty="0"/>
          </a:p>
          <a:p>
            <a:r>
              <a:rPr lang="en-US" sz="4000" b="0" dirty="0"/>
              <a:t>Not much different from the current wait information in </a:t>
            </a:r>
            <a:r>
              <a:rPr lang="en-US" sz="4000" b="0" dirty="0" err="1"/>
              <a:t>sys.dm_exec_requests</a:t>
            </a:r>
            <a:r>
              <a:rPr lang="en-US" sz="4000" b="0" dirty="0"/>
              <a:t> </a:t>
            </a:r>
            <a:br>
              <a:rPr lang="en-US" sz="4000" b="0" dirty="0"/>
            </a:br>
            <a:r>
              <a:rPr lang="en-US" sz="4000" b="0" dirty="0"/>
              <a:t>(more on that important DMV later)</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sys.dm_exec_session_wait_stats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571500" indent="-571500">
              <a:buFont typeface="Arial" panose="020B0604020202020204" pitchFamily="34" charset="0"/>
              <a:buChar char="•"/>
            </a:pPr>
            <a:r>
              <a:rPr lang="en-US" sz="4000" b="0" dirty="0"/>
              <a:t>Shows waits for the current </a:t>
            </a:r>
            <a:r>
              <a:rPr lang="en-US" sz="4000" b="0" u="sng" dirty="0"/>
              <a:t>session</a:t>
            </a:r>
            <a:r>
              <a:rPr lang="en-US" sz="4000" b="0" dirty="0"/>
              <a:t>.</a:t>
            </a:r>
          </a:p>
          <a:p>
            <a:pPr marL="571500" indent="-571500">
              <a:buFont typeface="Arial" panose="020B0604020202020204" pitchFamily="34" charset="0"/>
              <a:buChar char="•"/>
            </a:pPr>
            <a:r>
              <a:rPr lang="en-US" sz="4000" b="0" dirty="0"/>
              <a:t>Instead of server-wide waits or current waits, we can drill into specific query waits aggregated with the session so far, since it connected.</a:t>
            </a:r>
          </a:p>
          <a:p>
            <a:pPr marL="571500" indent="-571500">
              <a:buFont typeface="Arial" panose="020B0604020202020204" pitchFamily="34" charset="0"/>
              <a:buChar char="•"/>
            </a:pPr>
            <a:r>
              <a:rPr lang="en-US" sz="4000" b="0" dirty="0"/>
              <a:t>The syntax is the same as the aggregated </a:t>
            </a:r>
            <a:r>
              <a:rPr lang="en-US" sz="4000" dirty="0" err="1"/>
              <a:t>sys.dm_os_wait_stats</a:t>
            </a:r>
            <a:r>
              <a:rPr lang="en-US" sz="4000" b="0" dirty="0"/>
              <a:t> but includes an extra column for </a:t>
            </a:r>
            <a:r>
              <a:rPr lang="en-US" sz="4000" b="0" dirty="0" err="1"/>
              <a:t>session_id</a:t>
            </a:r>
            <a:r>
              <a:rPr lang="en-US" sz="4000" b="0" dirty="0"/>
              <a:t>.</a:t>
            </a:r>
          </a:p>
          <a:p>
            <a:pPr marL="571500" indent="-571500">
              <a:buFont typeface="Arial" panose="020B0604020202020204" pitchFamily="34" charset="0"/>
              <a:buChar char="•"/>
            </a:pPr>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23</a:t>
            </a:fld>
            <a:endParaRPr lang="en-US"/>
          </a:p>
        </p:txBody>
      </p:sp>
    </p:spTree>
    <p:extLst>
      <p:ext uri="{BB962C8B-B14F-4D97-AF65-F5344CB8AC3E}">
        <p14:creationId xmlns:p14="http://schemas.microsoft.com/office/powerpoint/2010/main" val="1952350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Summary of Wait Type DMV’s</a:t>
            </a:r>
            <a:endParaRPr lang="en-US" dirty="0"/>
          </a:p>
        </p:txBody>
      </p:sp>
      <p:sp>
        <p:nvSpPr>
          <p:cNvPr id="3" name="Content Placeholder 2"/>
          <p:cNvSpPr>
            <a:spLocks noGrp="1"/>
          </p:cNvSpPr>
          <p:nvPr>
            <p:ph idx="1"/>
          </p:nvPr>
        </p:nvSpPr>
        <p:spPr/>
        <p:txBody>
          <a:bodyPr>
            <a:normAutofit/>
          </a:bodyPr>
          <a:lstStyle/>
          <a:p>
            <a:pPr marL="0" indent="0"/>
            <a:r>
              <a:rPr lang="en-US" sz="2800" dirty="0"/>
              <a:t>Labs:</a:t>
            </a:r>
          </a:p>
          <a:p>
            <a:r>
              <a:rPr lang="en-US" sz="2800" b="0" dirty="0" err="1"/>
              <a:t>dm_os_wait_stats.sql</a:t>
            </a:r>
            <a:r>
              <a:rPr lang="en-US" sz="2800" b="0" dirty="0"/>
              <a:t>  - Aggregate Waits</a:t>
            </a:r>
          </a:p>
          <a:p>
            <a:r>
              <a:rPr lang="en-US" sz="2800" b="0" dirty="0" err="1"/>
              <a:t>dm_os_waiting_tasks.sql</a:t>
            </a:r>
            <a:r>
              <a:rPr lang="en-US" sz="2800" b="0" dirty="0"/>
              <a:t> – Live Session-level Waits</a:t>
            </a:r>
            <a:endParaRPr lang="en-US" b="0" dirty="0"/>
          </a:p>
          <a:p>
            <a:r>
              <a:rPr lang="en-US" sz="2800" b="0" dirty="0" err="1"/>
              <a:t>dm_exec_session_wait_stats.sql</a:t>
            </a:r>
            <a:r>
              <a:rPr lang="en-US" sz="2800" b="0" dirty="0"/>
              <a:t> – Aggregate Session-level Waits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228600" y="1295399"/>
            <a:ext cx="11658600" cy="4991101"/>
          </a:xfrm>
        </p:spPr>
        <p:txBody>
          <a:bodyPr>
            <a:normAutofit/>
          </a:bodyPr>
          <a:lstStyle/>
          <a:p>
            <a:pPr marL="571500" indent="-571500">
              <a:buFont typeface="Arial" panose="020B0604020202020204" pitchFamily="34" charset="0"/>
              <a:buChar char="•"/>
            </a:pPr>
            <a:r>
              <a:rPr lang="en-US" sz="4000" b="0" dirty="0"/>
              <a:t>Stores performance information about the </a:t>
            </a:r>
            <a:r>
              <a:rPr lang="en-US" sz="4000" dirty="0"/>
              <a:t>cached query plans </a:t>
            </a:r>
            <a:r>
              <a:rPr lang="en-US" sz="4000" b="0" dirty="0"/>
              <a:t>in memory, but rows do not persist after a plan is removed from cache (or an instance restart).</a:t>
            </a:r>
          </a:p>
          <a:p>
            <a:pPr marL="571500" indent="-571500">
              <a:buFont typeface="Arial" panose="020B0604020202020204" pitchFamily="34" charset="0"/>
              <a:buChar char="•"/>
            </a:pPr>
            <a:r>
              <a:rPr lang="en-US" sz="4000" b="0" dirty="0"/>
              <a:t>Provides a </a:t>
            </a:r>
            <a:r>
              <a:rPr lang="en-US" sz="4000" b="0" dirty="0" err="1"/>
              <a:t>sql_handle</a:t>
            </a:r>
            <a:r>
              <a:rPr lang="en-US" sz="4000" b="0" dirty="0"/>
              <a:t> and offsets (integers) to identify the </a:t>
            </a:r>
            <a:r>
              <a:rPr lang="en-US" sz="4000" dirty="0"/>
              <a:t>statement within a batch or stored procedure </a:t>
            </a:r>
            <a:r>
              <a:rPr lang="en-US" sz="4000" b="0" dirty="0"/>
              <a:t>using </a:t>
            </a:r>
            <a:r>
              <a:rPr lang="en-US" sz="4000" dirty="0" err="1"/>
              <a:t>sys.dm_exec_sql_text</a:t>
            </a:r>
            <a:r>
              <a:rPr lang="en-US" sz="4000" dirty="0"/>
              <a: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sys.dm_exec_query_stats</a:t>
            </a:r>
            <a:endParaRPr lang="en-US" dirty="0"/>
          </a:p>
        </p:txBody>
      </p:sp>
      <p:sp>
        <p:nvSpPr>
          <p:cNvPr id="3" name="Content Placeholder 2"/>
          <p:cNvSpPr>
            <a:spLocks noGrp="1"/>
          </p:cNvSpPr>
          <p:nvPr>
            <p:ph idx="1"/>
          </p:nvPr>
        </p:nvSpPr>
        <p:spPr>
          <a:xfrm>
            <a:off x="381000" y="1447800"/>
            <a:ext cx="10820400" cy="4572000"/>
          </a:xfrm>
        </p:spPr>
        <p:txBody>
          <a:bodyPr>
            <a:normAutofit/>
          </a:bodyPr>
          <a:lstStyle/>
          <a:p>
            <a:pPr marL="571500" indent="-571500">
              <a:buFont typeface="Arial" panose="020B0604020202020204" pitchFamily="34" charset="0"/>
              <a:buChar char="•"/>
            </a:pPr>
            <a:r>
              <a:rPr lang="en-US" sz="4400" b="0" dirty="0"/>
              <a:t>Find the “worst” query plans in terms of </a:t>
            </a:r>
            <a:r>
              <a:rPr lang="en-US" sz="4400" b="0" dirty="0" err="1"/>
              <a:t>total_worker_time</a:t>
            </a:r>
            <a:r>
              <a:rPr lang="en-US" sz="4400" b="0" dirty="0"/>
              <a:t> (CPU), rows affected, and duration.</a:t>
            </a:r>
          </a:p>
          <a:p>
            <a:pPr marL="571500" indent="-571500">
              <a:buFont typeface="Arial" panose="020B0604020202020204" pitchFamily="34" charset="0"/>
              <a:buChar char="•"/>
            </a:pPr>
            <a:r>
              <a:rPr lang="en-US" sz="4400" b="0" dirty="0"/>
              <a:t>Records total writes, total reads and can be used in summary to measure activity.</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26</a:t>
            </a:fld>
            <a:endParaRPr lang="en-US"/>
          </a:p>
        </p:txBody>
      </p:sp>
    </p:spTree>
    <p:extLst>
      <p:ext uri="{BB962C8B-B14F-4D97-AF65-F5344CB8AC3E}">
        <p14:creationId xmlns:p14="http://schemas.microsoft.com/office/powerpoint/2010/main" val="224370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sys.dm_exec_query_stats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marL="0" indent="0"/>
            <a:r>
              <a:rPr lang="en-US" sz="4000" dirty="0"/>
              <a:t>Lab: </a:t>
            </a:r>
            <a:r>
              <a:rPr lang="en-US" sz="4000" b="0" dirty="0"/>
              <a:t>Worst query </a:t>
            </a:r>
            <a:r>
              <a:rPr lang="en-US" sz="4000" b="0" dirty="0" err="1"/>
              <a:t>plans.sql</a:t>
            </a:r>
            <a:endParaRPr lang="en-US" sz="4000" b="0" dirty="0"/>
          </a:p>
          <a:p>
            <a:r>
              <a:rPr lang="en-US" sz="4000" dirty="0">
                <a:solidFill>
                  <a:srgbClr val="FF0000"/>
                </a:solidFill>
              </a:rPr>
              <a:t>But wait! </a:t>
            </a:r>
            <a:r>
              <a:rPr lang="en-US" sz="4000" dirty="0">
                <a:solidFill>
                  <a:schemeClr val="tx1"/>
                </a:solidFill>
              </a:rPr>
              <a:t>SQL 2016+’s Query Store feature contains more and better data and functionality.	</a:t>
            </a:r>
          </a:p>
          <a:p>
            <a:r>
              <a:rPr lang="en-US" sz="4000" b="0" dirty="0">
                <a:solidFill>
                  <a:schemeClr val="tx1"/>
                </a:solidFill>
              </a:rPr>
              <a:t>Query Store is SO GOOD, that I no longer use my “Worst Query Plans” script (based on </a:t>
            </a:r>
            <a:r>
              <a:rPr lang="en-US" sz="4000" b="0" dirty="0" err="1">
                <a:solidFill>
                  <a:schemeClr val="tx1"/>
                </a:solidFill>
              </a:rPr>
              <a:t>sys.dm_exec_query_stats</a:t>
            </a:r>
            <a:r>
              <a:rPr lang="en-US" sz="4000" b="0" dirty="0">
                <a:solidFill>
                  <a:schemeClr val="tx1"/>
                </a:solidFill>
              </a:rPr>
              <a:t>) in SQL 2016+. </a:t>
            </a:r>
            <a:br>
              <a:rPr lang="en-US" sz="4000" dirty="0">
                <a:solidFill>
                  <a:schemeClr val="tx1"/>
                </a:solidFill>
              </a:rPr>
            </a:br>
            <a:r>
              <a:rPr lang="en-US" sz="4000" dirty="0">
                <a:solidFill>
                  <a:schemeClr val="tx1"/>
                </a:solidFill>
              </a:rPr>
              <a:t>Enable Query Store! NOT enabled by default.</a:t>
            </a: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23901" y="1463608"/>
            <a:ext cx="11460100" cy="4832092"/>
          </a:xfrm>
          <a:prstGeom prst="rect">
            <a:avLst/>
          </a:prstGeom>
        </p:spPr>
        <p:txBody>
          <a:bodyPr wrap="square">
            <a:spAutoFit/>
          </a:bodyPr>
          <a:lstStyle/>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New in SQL 2016, starting with SQL 2017, Query Store tracks Wait Stats too!</a:t>
            </a:r>
          </a:p>
          <a:p>
            <a:pPr marL="483855" indent="-483855">
              <a:buFont typeface="Arial" panose="020B0604020202020204" pitchFamily="34" charset="0"/>
              <a:buChar char="•"/>
            </a:pPr>
            <a:r>
              <a:rPr lang="en-US" sz="4400" dirty="0">
                <a:latin typeface="Roboto" panose="02000000000000000000" pitchFamily="2" charset="0"/>
                <a:ea typeface="Roboto" panose="02000000000000000000" pitchFamily="2" charset="0"/>
              </a:rPr>
              <a:t>Tracks the performance of queries – not of execution plans – a distinct difference. 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2444" y="1120588"/>
            <a:ext cx="11287455" cy="5262979"/>
          </a:xfrm>
          <a:prstGeom prst="rect">
            <a:avLst/>
          </a:prstGeom>
        </p:spPr>
        <p:txBody>
          <a:bodyPr wrap="square">
            <a:spAutoFit/>
          </a:bodyPr>
          <a:lstStyle/>
          <a:p>
            <a:pPr marL="483855" indent="-483855">
              <a:buFont typeface="Arial" panose="020B0604020202020204" pitchFamily="34" charset="0"/>
              <a:buChar char="•"/>
            </a:pPr>
            <a:r>
              <a:rPr lang="en-US" sz="4800" dirty="0">
                <a:latin typeface="Roboto" panose="02000000000000000000" pitchFamily="2" charset="0"/>
                <a:ea typeface="Roboto" panose="02000000000000000000" pitchFamily="2" charset="0"/>
              </a:rPr>
              <a:t>While the “worst </a:t>
            </a:r>
            <a:r>
              <a:rPr lang="en-US" sz="4800" b="1" dirty="0">
                <a:latin typeface="Roboto" panose="02000000000000000000" pitchFamily="2" charset="0"/>
                <a:ea typeface="Roboto" panose="02000000000000000000" pitchFamily="2" charset="0"/>
              </a:rPr>
              <a:t>plans </a:t>
            </a:r>
            <a:r>
              <a:rPr lang="en-US" sz="4800" dirty="0">
                <a:latin typeface="Roboto" panose="02000000000000000000" pitchFamily="2" charset="0"/>
                <a:ea typeface="Roboto" panose="02000000000000000000" pitchFamily="2" charset="0"/>
              </a:rPr>
              <a:t>in cache” had been a strategy to identify the most expensive plans, </a:t>
            </a:r>
            <a:r>
              <a:rPr lang="en-US" sz="4800" b="1" dirty="0">
                <a:latin typeface="Roboto" panose="02000000000000000000" pitchFamily="2" charset="0"/>
                <a:ea typeface="Roboto" panose="02000000000000000000" pitchFamily="2" charset="0"/>
              </a:rPr>
              <a:t>the Query Store is one step better </a:t>
            </a:r>
            <a:r>
              <a:rPr lang="en-US" sz="4800" dirty="0">
                <a:latin typeface="Roboto" panose="02000000000000000000" pitchFamily="2" charset="0"/>
                <a:ea typeface="Roboto" panose="02000000000000000000" pitchFamily="2" charset="0"/>
              </a:rPr>
              <a:t>– finding the recent </a:t>
            </a:r>
            <a:r>
              <a:rPr lang="en-US" sz="4800" b="1" dirty="0">
                <a:latin typeface="Roboto" panose="02000000000000000000" pitchFamily="2" charset="0"/>
                <a:ea typeface="Roboto" panose="02000000000000000000" pitchFamily="2" charset="0"/>
              </a:rPr>
              <a:t>“worst queries” </a:t>
            </a:r>
            <a:r>
              <a:rPr lang="en-US" sz="4800" dirty="0">
                <a:latin typeface="Roboto" panose="02000000000000000000" pitchFamily="2" charset="0"/>
                <a:ea typeface="Roboto" panose="02000000000000000000" pitchFamily="2" charset="0"/>
              </a:rPr>
              <a:t>regardless of plan, with sortable/aggregable metrics to launch your performance tuning.</a:t>
            </a:r>
          </a:p>
        </p:txBody>
      </p:sp>
    </p:spTree>
    <p:extLst>
      <p:ext uri="{BB962C8B-B14F-4D97-AF65-F5344CB8AC3E}">
        <p14:creationId xmlns:p14="http://schemas.microsoft.com/office/powerpoint/2010/main" val="40343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thesportretort.files.wordpress.com/2010/09/d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058193"/>
            <a:ext cx="35242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rocket-shoes.com/wp-content/uploads/2011/04/dmv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7" y="990600"/>
            <a:ext cx="7305247" cy="4441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890588"/>
            <a:ext cx="7620000" cy="50768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1371600"/>
            <a:ext cx="4114800" cy="4114800"/>
          </a:xfrm>
          <a:prstGeom prst="rect">
            <a:avLst/>
          </a:prstGeom>
        </p:spPr>
      </p:pic>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612" y="1295401"/>
            <a:ext cx="5410200" cy="428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srcRect/>
          <a:stretch>
            <a:fillRect/>
          </a:stretch>
        </p:blipFill>
        <p:spPr bwMode="auto">
          <a:xfrm>
            <a:off x="4648200" y="1676401"/>
            <a:ext cx="2857500" cy="42862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4648204" y="825733"/>
            <a:ext cx="2714625" cy="52274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a DMV?</a:t>
            </a:r>
          </a:p>
        </p:txBody>
      </p:sp>
      <p:sp>
        <p:nvSpPr>
          <p:cNvPr id="5" name="Content Placeholder 4"/>
          <p:cNvSpPr>
            <a:spLocks noGrp="1"/>
          </p:cNvSpPr>
          <p:nvPr>
            <p:ph idx="1"/>
          </p:nvPr>
        </p:nvSpPr>
        <p:spPr>
          <a:xfrm>
            <a:off x="304800" y="660168"/>
            <a:ext cx="11887200" cy="5740632"/>
          </a:xfrm>
          <a:solidFill>
            <a:schemeClr val="bg1"/>
          </a:solidFill>
        </p:spPr>
        <p:txBody>
          <a:bodyPr>
            <a:normAutofit/>
          </a:bodyPr>
          <a:lstStyle/>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rPr>
              <a:t>Dynamic Management Views are in place to provide system transparency.</a:t>
            </a:r>
          </a:p>
          <a:p>
            <a:pPr marL="571500" indent="-571500">
              <a:buFont typeface="Arial" panose="020B0604020202020204" pitchFamily="34" charset="0"/>
              <a:buChar char="•"/>
            </a:pPr>
            <a:r>
              <a:rPr lang="en-US" sz="4400" b="0" dirty="0">
                <a:latin typeface="Roboto" panose="02000000000000000000" pitchFamily="2" charset="0"/>
                <a:ea typeface="Roboto" panose="02000000000000000000" pitchFamily="2" charset="0"/>
              </a:rPr>
              <a:t>Most DMO’s work back to</a:t>
            </a:r>
            <a:r>
              <a:rPr lang="en-US" sz="4400" dirty="0">
                <a:latin typeface="Roboto" panose="02000000000000000000" pitchFamily="2" charset="0"/>
                <a:ea typeface="Roboto" panose="02000000000000000000" pitchFamily="2" charset="0"/>
              </a:rPr>
              <a:t> SQL 2005 (90).</a:t>
            </a: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4400" dirty="0">
              <a:latin typeface="Roboto" panose="02000000000000000000" pitchFamily="2" charset="0"/>
              <a:ea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subTnLst>
                                    <p:set>
                                      <p:cBhvr override="childStyle">
                                        <p:cTn dur="1" fill="hold" display="0" masterRel="nextClick" afterEffect="1"/>
                                        <p:tgtEl>
                                          <p:spTgt spid="205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 calcmode="lin" valueType="num">
                                      <p:cBhvr additive="base">
                                        <p:cTn id="26" dur="500" fill="hold"/>
                                        <p:tgtEl>
                                          <p:spTgt spid="1029"/>
                                        </p:tgtEl>
                                        <p:attrNameLst>
                                          <p:attrName>ppt_x</p:attrName>
                                        </p:attrNameLst>
                                      </p:cBhvr>
                                      <p:tavLst>
                                        <p:tav tm="0">
                                          <p:val>
                                            <p:strVal val="#ppt_x"/>
                                          </p:val>
                                        </p:tav>
                                        <p:tav tm="100000">
                                          <p:val>
                                            <p:strVal val="#ppt_x"/>
                                          </p:val>
                                        </p:tav>
                                      </p:tavLst>
                                    </p:anim>
                                    <p:anim calcmode="lin" valueType="num">
                                      <p:cBhvr additive="base">
                                        <p:cTn id="27" dur="500" fill="hold"/>
                                        <p:tgtEl>
                                          <p:spTgt spid="102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additive="base">
                                        <p:cTn id="32" dur="500" fill="hold"/>
                                        <p:tgtEl>
                                          <p:spTgt spid="1028"/>
                                        </p:tgtEl>
                                        <p:attrNameLst>
                                          <p:attrName>ppt_x</p:attrName>
                                        </p:attrNameLst>
                                      </p:cBhvr>
                                      <p:tavLst>
                                        <p:tav tm="0">
                                          <p:val>
                                            <p:strVal val="#ppt_x"/>
                                          </p:val>
                                        </p:tav>
                                        <p:tav tm="100000">
                                          <p:val>
                                            <p:strVal val="#ppt_x"/>
                                          </p:val>
                                        </p:tav>
                                      </p:tavLst>
                                    </p:anim>
                                    <p:anim calcmode="lin" valueType="num">
                                      <p:cBhvr additive="base">
                                        <p:cTn id="33" dur="500" fill="hold"/>
                                        <p:tgtEl>
                                          <p:spTgt spid="102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2"/>
                                        </p:tgtEl>
                                        <p:attrNameLst>
                                          <p:attrName>style.visibility</p:attrName>
                                        </p:attrNameLst>
                                      </p:cBhvr>
                                      <p:to>
                                        <p:strVal val="visible"/>
                                      </p:to>
                                    </p:set>
                                    <p:animEffect transition="in" filter="fade">
                                      <p:cBhvr>
                                        <p:cTn id="42" dur="500"/>
                                        <p:tgtEl>
                                          <p:spTgt spid="2052"/>
                                        </p:tgtEl>
                                      </p:cBhvr>
                                    </p:animEffect>
                                  </p:childTnLst>
                                  <p:subTnLst>
                                    <p:set>
                                      <p:cBhvr override="childStyle">
                                        <p:cTn dur="1" fill="hold" display="0" masterRel="nextClick" afterEffect="1"/>
                                        <p:tgtEl>
                                          <p:spTgt spid="205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bg/>
                                          </p:spTgt>
                                        </p:tgtEl>
                                        <p:attrNameLst>
                                          <p:attrName>style.visibility</p:attrName>
                                        </p:attrNameLst>
                                      </p:cBhvr>
                                      <p:to>
                                        <p:strVal val="visible"/>
                                      </p:to>
                                    </p:set>
                                    <p:anim calcmode="lin" valueType="num">
                                      <p:cBhvr additive="base">
                                        <p:cTn id="4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5">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 calcmode="lin" valueType="num">
                                      <p:cBhvr additive="base">
                                        <p:cTn id="5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03972" y="1274306"/>
            <a:ext cx="11705995" cy="501675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What if SQL Server could use information about Regressed Queries and a history of execution plans to decisions to automatically use a better plan?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Now it can!</a:t>
            </a:r>
          </a:p>
          <a:p>
            <a:pPr marL="483855" indent="-483855">
              <a:buFont typeface="Arial" panose="020B0604020202020204" pitchFamily="34" charset="0"/>
              <a:buChar char="•"/>
            </a:pPr>
            <a:r>
              <a:rPr lang="en-US" sz="4000" b="1" dirty="0">
                <a:latin typeface="Roboto" panose="02000000000000000000" pitchFamily="2" charset="0"/>
                <a:ea typeface="Roboto" panose="02000000000000000000" pitchFamily="2" charset="0"/>
              </a:rPr>
              <a:t>Automatic Plan Correction (new to SQL 2017)!</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Azure SQL Database </a:t>
            </a:r>
            <a:r>
              <a:rPr lang="en-US" sz="4000" i="1" dirty="0">
                <a:latin typeface="Roboto" panose="02000000000000000000" pitchFamily="2" charset="0"/>
                <a:ea typeface="Roboto" panose="02000000000000000000" pitchFamily="2" charset="0"/>
              </a:rPr>
              <a:t>already does this for you!</a:t>
            </a: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40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604710"/>
            <a:ext cx="11564913" cy="5078313"/>
          </a:xfrm>
          <a:prstGeom prst="rect">
            <a:avLst/>
          </a:prstGeom>
        </p:spPr>
        <p:txBody>
          <a:bodyPr wrap="square">
            <a:spAutoFit/>
          </a:bodyPr>
          <a:lstStyle/>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“Automatic Plan Tuning” is based on Query Store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Available in Azure SQL and SQL 2017+ </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Force a query from a newer, slower plan to an older, faster plan.</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6395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405714"/>
            <a:ext cx="11564913" cy="4770537"/>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You can also accomplish this manually yourself, or query the underlying information yourself, with a host of DMV’s including </a:t>
            </a:r>
            <a:r>
              <a:rPr lang="en-US" sz="4000" b="1" dirty="0" err="1">
                <a:latin typeface="Roboto" panose="02000000000000000000" pitchFamily="2" charset="0"/>
                <a:ea typeface="Roboto" panose="02000000000000000000" pitchFamily="2" charset="0"/>
              </a:rPr>
              <a:t>sys.dm_db_tuning_recommendations</a:t>
            </a:r>
            <a:r>
              <a:rPr lang="en-US" sz="4000" b="1" dirty="0">
                <a:latin typeface="Roboto" panose="02000000000000000000" pitchFamily="2" charset="0"/>
                <a:ea typeface="Roboto" panose="02000000000000000000" pitchFamily="2" charset="0"/>
              </a:rPr>
              <a:t>.</a:t>
            </a:r>
          </a:p>
          <a:p>
            <a:pPr marL="483855" indent="-483855">
              <a:buFont typeface="Arial" panose="020B0604020202020204" pitchFamily="34" charset="0"/>
              <a:buChar char="•"/>
            </a:pPr>
            <a:endParaRPr lang="en-US" sz="40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r>
              <a:rPr lang="en-US" sz="3600" dirty="0">
                <a:latin typeface="Roboto" panose="02000000000000000000" pitchFamily="2" charset="0"/>
                <a:ea typeface="Roboto" panose="02000000000000000000" pitchFamily="2" charset="0"/>
              </a:rPr>
              <a:t>Sample: </a:t>
            </a:r>
            <a:r>
              <a:rPr lang="en-US" sz="3200" dirty="0">
                <a:latin typeface="Roboto" panose="02000000000000000000" pitchFamily="2" charset="0"/>
                <a:ea typeface="Roboto" panose="02000000000000000000" pitchFamily="2" charset="0"/>
                <a:hlinkClick r:id="rId6"/>
              </a:rPr>
              <a:t>https://docs.microsoft.com/en-us/sql/relational-databases/automatic-tuning/automatic-tuning</a:t>
            </a:r>
            <a:endParaRPr lang="en-US" sz="3200" dirty="0">
              <a:latin typeface="Roboto" panose="02000000000000000000" pitchFamily="2" charset="0"/>
              <a:ea typeface="Roboto" panose="02000000000000000000" pitchFamily="2" charset="0"/>
            </a:endParaRPr>
          </a:p>
          <a:p>
            <a:pPr marL="483855" indent="-483855">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93851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Automatic Plan Correction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588168" y="4075365"/>
              <a:ext cx="381" cy="381"/>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578643" y="4065840"/>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909966" y="5759694"/>
              <a:ext cx="381" cy="381"/>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900441" y="5750169"/>
                <a:ext cx="19050" cy="190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788813" y="5703690"/>
              <a:ext cx="381" cy="381"/>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779288" y="5694165"/>
                <a:ext cx="19050" cy="1905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23900" y="1209267"/>
            <a:ext cx="11564913" cy="4378378"/>
          </a:xfrm>
          <a:prstGeom prst="rect">
            <a:avLst/>
          </a:prstGeom>
        </p:spPr>
        <p:txBody>
          <a:bodyPr wrap="square">
            <a:spAutoFit/>
          </a:bodyPr>
          <a:lstStyle/>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Not on by default, you must enable</a:t>
            </a:r>
          </a:p>
          <a:p>
            <a:pPr marL="483855" indent="-483855">
              <a:buFont typeface="Arial" panose="020B0604020202020204" pitchFamily="34" charset="0"/>
              <a:buChar char="•"/>
            </a:pPr>
            <a:r>
              <a:rPr lang="en-US" sz="4000" dirty="0">
                <a:latin typeface="Roboto" panose="02000000000000000000" pitchFamily="2" charset="0"/>
                <a:ea typeface="Roboto" panose="02000000000000000000" pitchFamily="2" charset="0"/>
              </a:rPr>
              <a:t>Database Engine will automatically </a:t>
            </a:r>
            <a:r>
              <a:rPr lang="en-US" sz="4000" b="1" dirty="0">
                <a:latin typeface="Roboto" panose="02000000000000000000" pitchFamily="2" charset="0"/>
                <a:ea typeface="Roboto" panose="02000000000000000000" pitchFamily="2" charset="0"/>
              </a:rPr>
              <a:t>force</a:t>
            </a:r>
            <a:r>
              <a:rPr lang="en-US" sz="4000" dirty="0">
                <a:latin typeface="Roboto" panose="02000000000000000000" pitchFamily="2" charset="0"/>
                <a:ea typeface="Roboto" panose="02000000000000000000" pitchFamily="2" charset="0"/>
              </a:rPr>
              <a:t> any recommendation where the estimated CPU gain is higher than 10 seconds.</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a:p>
            <a:r>
              <a:rPr lang="en-US" sz="2963" dirty="0">
                <a:solidFill>
                  <a:srgbClr val="0000FF"/>
                </a:solidFill>
                <a:latin typeface="Roboto" panose="02000000000000000000" pitchFamily="2" charset="0"/>
                <a:ea typeface="Roboto" panose="02000000000000000000" pitchFamily="2" charset="0"/>
              </a:rPr>
              <a:t>ALTER</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DATABASE</a:t>
            </a:r>
            <a:r>
              <a:rPr lang="en-US" sz="2963" dirty="0">
                <a:solidFill>
                  <a:srgbClr val="000000"/>
                </a:solidFill>
                <a:latin typeface="Roboto" panose="02000000000000000000" pitchFamily="2" charset="0"/>
                <a:ea typeface="Roboto" panose="02000000000000000000" pitchFamily="2" charset="0"/>
              </a:rPr>
              <a:t> WideWorldImporters</a:t>
            </a:r>
          </a:p>
          <a:p>
            <a:r>
              <a:rPr lang="en-US" sz="2963" dirty="0">
                <a:solidFill>
                  <a:srgbClr val="0000FF"/>
                </a:solidFill>
                <a:latin typeface="Roboto" panose="02000000000000000000" pitchFamily="2" charset="0"/>
                <a:ea typeface="Roboto" panose="02000000000000000000" pitchFamily="2" charset="0"/>
              </a:rPr>
              <a:t>SET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AUTOMATIC_TUNING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FORCE_LAST_GOOD_PLAN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0000FF"/>
                </a:solidFill>
                <a:latin typeface="Roboto" panose="02000000000000000000" pitchFamily="2" charset="0"/>
                <a:ea typeface="Roboto" panose="02000000000000000000" pitchFamily="2" charset="0"/>
              </a:rPr>
              <a:t>ON</a:t>
            </a:r>
            <a:r>
              <a:rPr lang="en-US" sz="2963" dirty="0">
                <a:solidFill>
                  <a:srgbClr val="000000"/>
                </a:solidFill>
                <a:latin typeface="Roboto" panose="02000000000000000000" pitchFamily="2" charset="0"/>
                <a:ea typeface="Roboto" panose="02000000000000000000" pitchFamily="2" charset="0"/>
              </a:rPr>
              <a:t> </a:t>
            </a:r>
            <a:r>
              <a:rPr lang="en-US" sz="2963" dirty="0">
                <a:solidFill>
                  <a:srgbClr val="808080"/>
                </a:solidFill>
                <a:latin typeface="Roboto" panose="02000000000000000000" pitchFamily="2" charset="0"/>
                <a:ea typeface="Roboto" panose="02000000000000000000" pitchFamily="2" charset="0"/>
              </a:rPr>
              <a:t>);</a:t>
            </a:r>
            <a:r>
              <a:rPr lang="en-US" sz="2963" dirty="0">
                <a:solidFill>
                  <a:srgbClr val="000000"/>
                </a:solidFill>
                <a:latin typeface="Roboto" panose="02000000000000000000" pitchFamily="2" charset="0"/>
                <a:ea typeface="Roboto" panose="02000000000000000000" pitchFamily="2" charset="0"/>
              </a:rPr>
              <a:t> </a:t>
            </a:r>
          </a:p>
          <a:p>
            <a:pPr marL="483855" indent="-483855">
              <a:buFont typeface="Arial" panose="020B0604020202020204" pitchFamily="34" charset="0"/>
              <a:buChar char="•"/>
            </a:pPr>
            <a:endParaRPr lang="en-US" sz="2963"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06491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sys.dm_exec_sessions</a:t>
            </a:r>
            <a:endParaRPr lang="en-US" b="1" dirty="0"/>
          </a:p>
        </p:txBody>
      </p:sp>
      <p:sp>
        <p:nvSpPr>
          <p:cNvPr id="2" name="Content Placeholder 1"/>
          <p:cNvSpPr>
            <a:spLocks noGrp="1"/>
          </p:cNvSpPr>
          <p:nvPr>
            <p:ph idx="1"/>
          </p:nvPr>
        </p:nvSpPr>
        <p:spPr>
          <a:xfrm>
            <a:off x="609600" y="1083444"/>
            <a:ext cx="10972800" cy="4876801"/>
          </a:xfrm>
        </p:spPr>
        <p:txBody>
          <a:bodyPr>
            <a:normAutofit/>
          </a:bodyPr>
          <a:lstStyle/>
          <a:p>
            <a:pPr marL="571500" indent="-571500">
              <a:buFont typeface="Arial" panose="020B0604020202020204" pitchFamily="34" charset="0"/>
              <a:buChar char="•"/>
            </a:pPr>
            <a:r>
              <a:rPr lang="en-US" sz="4000" b="0" dirty="0" err="1"/>
              <a:t>Queryable</a:t>
            </a:r>
            <a:r>
              <a:rPr lang="en-US" sz="4000" b="0" dirty="0"/>
              <a:t> session info</a:t>
            </a:r>
          </a:p>
          <a:p>
            <a:pPr marL="571500" indent="-571500">
              <a:buFont typeface="Arial" panose="020B0604020202020204" pitchFamily="34" charset="0"/>
              <a:buChar char="•"/>
            </a:pPr>
            <a:r>
              <a:rPr lang="en-US" sz="4000" b="0" dirty="0"/>
              <a:t>Includes connection identification info </a:t>
            </a:r>
          </a:p>
          <a:p>
            <a:pPr marL="571500" indent="-571500">
              <a:buFont typeface="Arial" panose="020B0604020202020204" pitchFamily="34" charset="0"/>
              <a:buChar char="•"/>
            </a:pPr>
            <a:r>
              <a:rPr lang="en-US" sz="4000" b="0" dirty="0"/>
              <a:t>Replaces the old system view </a:t>
            </a:r>
            <a:r>
              <a:rPr lang="en-US" sz="4000" b="0" dirty="0" err="1">
                <a:solidFill>
                  <a:srgbClr val="008000"/>
                </a:solidFill>
              </a:rPr>
              <a:t>sys</a:t>
            </a:r>
            <a:r>
              <a:rPr lang="en-US" sz="4000" b="0" dirty="0" err="1">
                <a:solidFill>
                  <a:srgbClr val="808080"/>
                </a:solidFill>
              </a:rPr>
              <a:t>.</a:t>
            </a:r>
            <a:r>
              <a:rPr lang="en-US" sz="4000" b="0" dirty="0" err="1">
                <a:solidFill>
                  <a:srgbClr val="008000"/>
                </a:solidFill>
              </a:rPr>
              <a:t>sysprocesses</a:t>
            </a:r>
            <a:endParaRPr lang="en-US" sz="4000" b="0" dirty="0">
              <a:solidFill>
                <a:srgbClr val="008000"/>
              </a:solidFill>
            </a:endParaRPr>
          </a:p>
          <a:p>
            <a:pPr marL="571500" indent="-571500">
              <a:buFont typeface="Arial" panose="020B0604020202020204" pitchFamily="34" charset="0"/>
              <a:buChar char="•"/>
            </a:pPr>
            <a:r>
              <a:rPr lang="en-US" sz="4000" b="0" dirty="0"/>
              <a:t>Often joined to…</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34</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5989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sys.dm_exec_requests</a:t>
            </a:r>
            <a:endParaRPr lang="en-US" dirty="0"/>
          </a:p>
        </p:txBody>
      </p:sp>
      <p:sp>
        <p:nvSpPr>
          <p:cNvPr id="3" name="Content Placeholder 2"/>
          <p:cNvSpPr>
            <a:spLocks noGrp="1"/>
          </p:cNvSpPr>
          <p:nvPr>
            <p:ph idx="1"/>
          </p:nvPr>
        </p:nvSpPr>
        <p:spPr>
          <a:xfrm>
            <a:off x="76200" y="990601"/>
            <a:ext cx="11734800" cy="5295900"/>
          </a:xfrm>
        </p:spPr>
        <p:txBody>
          <a:bodyPr>
            <a:normAutofit fontScale="92500"/>
          </a:bodyPr>
          <a:lstStyle/>
          <a:p>
            <a:pPr marL="571500" indent="-571500">
              <a:buFont typeface="Arial" panose="020B0604020202020204" pitchFamily="34" charset="0"/>
              <a:buChar char="•"/>
            </a:pPr>
            <a:r>
              <a:rPr lang="en-US" sz="4400" b="0" dirty="0"/>
              <a:t>Shows current activity, like “</a:t>
            </a:r>
            <a:r>
              <a:rPr lang="en-US" sz="4400" dirty="0"/>
              <a:t>SP_WHO2 active”</a:t>
            </a:r>
          </a:p>
          <a:p>
            <a:pPr marL="571500" indent="-571500">
              <a:buFont typeface="Arial" panose="020B0604020202020204" pitchFamily="34" charset="0"/>
              <a:buChar char="•"/>
            </a:pPr>
            <a:r>
              <a:rPr lang="en-US" sz="4400" b="0" dirty="0"/>
              <a:t>Shows only active requests</a:t>
            </a:r>
          </a:p>
          <a:p>
            <a:pPr marL="571500" indent="-571500">
              <a:buFont typeface="Arial" panose="020B0604020202020204" pitchFamily="34" charset="0"/>
              <a:buChar char="•"/>
            </a:pPr>
            <a:r>
              <a:rPr lang="en-US" sz="4400" b="0" dirty="0"/>
              <a:t>Main hub for </a:t>
            </a:r>
            <a:r>
              <a:rPr lang="en-US" sz="4400" dirty="0"/>
              <a:t>many </a:t>
            </a:r>
            <a:r>
              <a:rPr lang="en-US" sz="4400" b="0" dirty="0"/>
              <a:t>DMO’s providing request info, often joined with others.</a:t>
            </a:r>
            <a:endParaRPr lang="en-US" sz="4400" dirty="0"/>
          </a:p>
          <a:p>
            <a:pPr marL="571500" indent="-571500">
              <a:buFont typeface="Arial" panose="020B0604020202020204" pitchFamily="34" charset="0"/>
              <a:buChar char="•"/>
            </a:pPr>
            <a:r>
              <a:rPr lang="en-US" sz="4400" b="0" dirty="0"/>
              <a:t>Provides a </a:t>
            </a:r>
            <a:r>
              <a:rPr lang="en-US" sz="4400" b="0" dirty="0" err="1"/>
              <a:t>sql_handle</a:t>
            </a:r>
            <a:r>
              <a:rPr lang="en-US" sz="4400" b="0" dirty="0"/>
              <a:t> and offsets (integers) to identify the </a:t>
            </a:r>
            <a:r>
              <a:rPr lang="en-US" sz="4400" dirty="0"/>
              <a:t>statement within a batch or stored procedure </a:t>
            </a:r>
            <a:r>
              <a:rPr lang="en-US" sz="4400" b="0" dirty="0"/>
              <a:t>using </a:t>
            </a:r>
            <a:r>
              <a:rPr lang="en-US" sz="4400" dirty="0" err="1"/>
              <a:t>sys.dm_exec_sql_text</a:t>
            </a:r>
            <a:endParaRPr lang="en-US" sz="4400" dirty="0"/>
          </a:p>
          <a:p>
            <a:pPr marL="0" indent="0" fontAlgn="base">
              <a:spcAft>
                <a:spcPct val="0"/>
              </a:spcAft>
            </a:pPr>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latin typeface="Roboto" panose="02000000000000000000" pitchFamily="2" charset="0"/>
                <a:ea typeface="Roboto" panose="02000000000000000000" pitchFamily="2" charset="0"/>
              </a:rPr>
              <a:pPr/>
              <a:t>35</a:t>
            </a:fld>
            <a:endParaRPr lang="en-US">
              <a:latin typeface="Roboto" panose="02000000000000000000" pitchFamily="2" charset="0"/>
              <a:ea typeface="Roboto" panose="02000000000000000000"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376E5-3143-47A1-B90A-DC5845D8FEA2}"/>
              </a:ext>
            </a:extLst>
          </p:cNvPr>
          <p:cNvPicPr>
            <a:picLocks noChangeAspect="1"/>
          </p:cNvPicPr>
          <p:nvPr/>
        </p:nvPicPr>
        <p:blipFill>
          <a:blip r:embed="rId2"/>
          <a:stretch>
            <a:fillRect/>
          </a:stretch>
        </p:blipFill>
        <p:spPr>
          <a:xfrm>
            <a:off x="79681" y="2148908"/>
            <a:ext cx="12032637" cy="4382066"/>
          </a:xfrm>
          <a:prstGeom prst="rect">
            <a:avLst/>
          </a:prstGeom>
        </p:spPr>
      </p:pic>
      <p:sp>
        <p:nvSpPr>
          <p:cNvPr id="2" name="Title 1"/>
          <p:cNvSpPr>
            <a:spLocks noGrp="1"/>
          </p:cNvSpPr>
          <p:nvPr>
            <p:ph type="title"/>
          </p:nvPr>
        </p:nvSpPr>
        <p:spPr/>
        <p:txBody>
          <a:bodyPr/>
          <a:lstStyle/>
          <a:p>
            <a:r>
              <a:rPr lang="en-US" b="1" dirty="0"/>
              <a:t>Sessions + Requests</a:t>
            </a:r>
          </a:p>
        </p:txBody>
      </p:sp>
      <p:sp>
        <p:nvSpPr>
          <p:cNvPr id="3" name="Content Placeholder 2"/>
          <p:cNvSpPr>
            <a:spLocks noGrp="1"/>
          </p:cNvSpPr>
          <p:nvPr>
            <p:ph idx="1"/>
          </p:nvPr>
        </p:nvSpPr>
        <p:spPr>
          <a:xfrm>
            <a:off x="228599" y="762001"/>
            <a:ext cx="11843567" cy="4953002"/>
          </a:xfrm>
        </p:spPr>
        <p:txBody>
          <a:bodyPr>
            <a:normAutofit/>
          </a:bodyPr>
          <a:lstStyle/>
          <a:p>
            <a:pPr marL="0" indent="0"/>
            <a:r>
              <a:rPr lang="en-US" sz="2800" dirty="0"/>
              <a:t>Put them together for a status query far more detailed than SP_WHO2! </a:t>
            </a:r>
            <a:br>
              <a:rPr lang="en-US" sz="2800" dirty="0"/>
            </a:br>
            <a:r>
              <a:rPr lang="en-US" sz="2800" dirty="0"/>
              <a:t>Lab: </a:t>
            </a:r>
            <a:r>
              <a:rPr lang="en-US" sz="3200" b="0" dirty="0"/>
              <a:t>sessions and </a:t>
            </a:r>
            <a:r>
              <a:rPr lang="en-US" sz="3200" b="0" dirty="0" err="1"/>
              <a:t>requests.sql</a:t>
            </a:r>
            <a:endParaRPr lang="en-US" sz="3200" b="0" dirty="0"/>
          </a:p>
          <a:p>
            <a:endParaRPr lang="en-US" sz="2800" dirty="0"/>
          </a:p>
        </p:txBody>
      </p:sp>
      <p:sp>
        <p:nvSpPr>
          <p:cNvPr id="7" name="Oval 6"/>
          <p:cNvSpPr/>
          <p:nvPr/>
        </p:nvSpPr>
        <p:spPr>
          <a:xfrm>
            <a:off x="6807200" y="2682874"/>
            <a:ext cx="310371" cy="29698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0A4B527-055A-42D8-B8E5-34D0A6763AFC}"/>
              </a:ext>
            </a:extLst>
          </p:cNvPr>
          <p:cNvSpPr/>
          <p:nvPr/>
        </p:nvSpPr>
        <p:spPr>
          <a:xfrm>
            <a:off x="2062971" y="2903658"/>
            <a:ext cx="310371" cy="304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226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sys.dm_exec_requests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pPr marL="571500" indent="-571500">
              <a:buFont typeface="Arial" panose="020B0604020202020204" pitchFamily="34" charset="0"/>
              <a:buChar char="•"/>
            </a:pPr>
            <a:r>
              <a:rPr lang="en-US" sz="4400" b="0" dirty="0"/>
              <a:t>Use the helpful </a:t>
            </a:r>
            <a:r>
              <a:rPr lang="en-US" sz="4400" b="0" dirty="0" err="1"/>
              <a:t>percent_complete</a:t>
            </a:r>
            <a:r>
              <a:rPr lang="en-US" sz="4400" b="0" dirty="0"/>
              <a:t> column to check progress of BACKUP and RESTORE.  </a:t>
            </a:r>
          </a:p>
          <a:p>
            <a:pPr marL="571500" indent="-571500">
              <a:buFont typeface="Arial" panose="020B0604020202020204" pitchFamily="34" charset="0"/>
              <a:buChar char="•"/>
            </a:pPr>
            <a:r>
              <a:rPr lang="en-US" sz="4400" b="0" dirty="0"/>
              <a:t>Also applies to DBCC CHECKDB operations!</a:t>
            </a:r>
          </a:p>
          <a:p>
            <a:pPr marL="571500" indent="-571500">
              <a:buFont typeface="Arial" panose="020B0604020202020204" pitchFamily="34" charset="0"/>
              <a:buChar char="•"/>
            </a:pPr>
            <a:r>
              <a:rPr lang="en-US" sz="4400" b="0" dirty="0"/>
              <a:t>Combined with the </a:t>
            </a:r>
            <a:r>
              <a:rPr lang="en-US" sz="4400" b="0" dirty="0" err="1"/>
              <a:t>start_time</a:t>
            </a:r>
            <a:r>
              <a:rPr lang="en-US" sz="4400" b="0" dirty="0"/>
              <a:t> value, can estimate a completion </a:t>
            </a:r>
            <a:r>
              <a:rPr lang="en-US" sz="4400" b="0" dirty="0" err="1"/>
              <a:t>datetime</a:t>
            </a:r>
            <a:r>
              <a:rPr lang="en-US" sz="4400" b="0" dirty="0"/>
              <a:t> as well.</a:t>
            </a:r>
          </a:p>
          <a:p>
            <a:r>
              <a:rPr lang="en-US" sz="4400" b="0" dirty="0"/>
              <a:t>Lab:</a:t>
            </a:r>
          </a:p>
          <a:p>
            <a:pPr marL="0" indent="0"/>
            <a:r>
              <a:rPr lang="en-US" sz="4400" b="0" dirty="0"/>
              <a:t>	</a:t>
            </a:r>
            <a:r>
              <a:rPr lang="en-US" sz="4400" dirty="0"/>
              <a:t>Backup restore </a:t>
            </a:r>
            <a:r>
              <a:rPr lang="en-US" sz="4400" dirty="0" err="1"/>
              <a:t>progress.sql</a:t>
            </a:r>
            <a:endParaRPr lang="en-US" sz="4400" dirty="0"/>
          </a:p>
          <a:p>
            <a:endParaRPr lang="en-US" sz="4400" b="0" dirty="0"/>
          </a:p>
          <a:p>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37</a:t>
            </a:fld>
            <a:endParaRPr lang="en-US"/>
          </a:p>
        </p:txBody>
      </p:sp>
    </p:spTree>
    <p:extLst>
      <p:ext uri="{BB962C8B-B14F-4D97-AF65-F5344CB8AC3E}">
        <p14:creationId xmlns:p14="http://schemas.microsoft.com/office/powerpoint/2010/main" val="391759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t>sys.dm_exec_input_buffer</a:t>
            </a:r>
            <a:endParaRPr lang="en-US" dirty="0"/>
          </a:p>
        </p:txBody>
      </p:sp>
      <p:sp>
        <p:nvSpPr>
          <p:cNvPr id="3" name="Content Placeholder 2"/>
          <p:cNvSpPr>
            <a:spLocks noGrp="1"/>
          </p:cNvSpPr>
          <p:nvPr>
            <p:ph idx="1"/>
          </p:nvPr>
        </p:nvSpPr>
        <p:spPr>
          <a:xfrm>
            <a:off x="228600" y="838201"/>
            <a:ext cx="11811000" cy="5333999"/>
          </a:xfrm>
        </p:spPr>
        <p:txBody>
          <a:bodyPr>
            <a:normAutofit/>
          </a:bodyPr>
          <a:lstStyle/>
          <a:p>
            <a:pPr marL="685800" indent="-685800">
              <a:buFont typeface="Arial" panose="020B0604020202020204" pitchFamily="34" charset="0"/>
              <a:buChar char="•"/>
            </a:pPr>
            <a:r>
              <a:rPr lang="en-US" sz="4000" b="0" dirty="0"/>
              <a:t>DBCC INPUTBUFFER still not deprecated.</a:t>
            </a:r>
          </a:p>
          <a:p>
            <a:pPr marL="685800" indent="-685800">
              <a:buFont typeface="Arial" panose="020B0604020202020204" pitchFamily="34" charset="0"/>
              <a:buChar char="•"/>
            </a:pPr>
            <a:r>
              <a:rPr lang="en-US" sz="4000" b="0" dirty="0"/>
              <a:t>But has been effectively replaced by a new DMF </a:t>
            </a:r>
            <a:r>
              <a:rPr lang="en-US" sz="4000" dirty="0" err="1"/>
              <a:t>sys.dm_exec_input_buffer</a:t>
            </a:r>
            <a:r>
              <a:rPr lang="en-US" sz="4000" dirty="0"/>
              <a:t>.</a:t>
            </a:r>
          </a:p>
          <a:p>
            <a:pPr marL="685800" indent="-685800">
              <a:buFont typeface="Arial" panose="020B0604020202020204" pitchFamily="34" charset="0"/>
              <a:buChar char="•"/>
            </a:pPr>
            <a:r>
              <a:rPr lang="en-US" sz="4000" b="0" dirty="0"/>
              <a:t>This can display the last command issued from a session, even if there is no live request.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38</a:t>
            </a:fld>
            <a:endParaRPr lang="en-US"/>
          </a:p>
        </p:txBody>
      </p:sp>
    </p:spTree>
    <p:extLst>
      <p:ext uri="{BB962C8B-B14F-4D97-AF65-F5344CB8AC3E}">
        <p14:creationId xmlns:p14="http://schemas.microsoft.com/office/powerpoint/2010/main" val="1000541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YOU Should KNOW</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a:bodyPr>
          <a:lstStyle/>
          <a:p>
            <a:r>
              <a:rPr lang="en-US" sz="3200" dirty="0"/>
              <a:t>Physical stats DMV’s:</a:t>
            </a:r>
          </a:p>
          <a:p>
            <a:r>
              <a:rPr lang="en-US" sz="3200" b="0" dirty="0"/>
              <a:t>Help you evaluate need for index maintenance</a:t>
            </a:r>
          </a:p>
          <a:p>
            <a:endParaRPr lang="en-US" sz="3200" dirty="0"/>
          </a:p>
          <a:p>
            <a:r>
              <a:rPr lang="en-US" sz="3200" dirty="0"/>
              <a:t>Missing Index DMV’s:</a:t>
            </a:r>
          </a:p>
          <a:p>
            <a:r>
              <a:rPr lang="en-US" sz="3200" b="0" dirty="0"/>
              <a:t>Help you design new indexes </a:t>
            </a:r>
          </a:p>
          <a:p>
            <a:endParaRPr lang="en-US" sz="3200" b="0" dirty="0"/>
          </a:p>
          <a:p>
            <a:r>
              <a:rPr lang="en-US" sz="3200" dirty="0"/>
              <a:t>Index Usage Stats DMV:</a:t>
            </a:r>
          </a:p>
          <a:p>
            <a:r>
              <a:rPr lang="en-US" sz="3200" b="0" dirty="0"/>
              <a:t>Helps you evaluate existing index usage</a:t>
            </a:r>
          </a:p>
          <a:p>
            <a:endParaRPr lang="en-US" sz="3200" b="0" dirty="0"/>
          </a:p>
        </p:txBody>
      </p:sp>
    </p:spTree>
    <p:extLst>
      <p:ext uri="{BB962C8B-B14F-4D97-AF65-F5344CB8AC3E}">
        <p14:creationId xmlns:p14="http://schemas.microsoft.com/office/powerpoint/2010/main" val="2898918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Permissions</a:t>
            </a:r>
          </a:p>
        </p:txBody>
      </p:sp>
      <p:sp>
        <p:nvSpPr>
          <p:cNvPr id="2" name="Content Placeholder 1"/>
          <p:cNvSpPr>
            <a:spLocks noGrp="1"/>
          </p:cNvSpPr>
          <p:nvPr>
            <p:ph idx="1"/>
          </p:nvPr>
        </p:nvSpPr>
        <p:spPr>
          <a:xfrm>
            <a:off x="228600" y="761999"/>
            <a:ext cx="11734800" cy="5524501"/>
          </a:xfrm>
        </p:spPr>
        <p:txBody>
          <a:bodyPr>
            <a:normAutofit lnSpcReduction="10000"/>
          </a:bodyPr>
          <a:lstStyle/>
          <a:p>
            <a:r>
              <a:rPr lang="en-US" sz="4300" dirty="0"/>
              <a:t>Most DMV’s require only:</a:t>
            </a:r>
          </a:p>
          <a:p>
            <a:pPr marL="109537" indent="0"/>
            <a:r>
              <a:rPr lang="en-US" sz="4300" b="0" dirty="0"/>
              <a:t>VIEW SERVER STATE  </a:t>
            </a:r>
          </a:p>
          <a:p>
            <a:pPr marL="109537" indent="0"/>
            <a:r>
              <a:rPr lang="en-US" sz="3500" b="0" dirty="0"/>
              <a:t>or </a:t>
            </a:r>
          </a:p>
          <a:p>
            <a:pPr marL="109537" indent="0"/>
            <a:r>
              <a:rPr lang="en-US" sz="4300" b="0" dirty="0"/>
              <a:t>VIEW DATABASE STATE </a:t>
            </a:r>
          </a:p>
          <a:p>
            <a:pPr marL="109537" indent="0"/>
            <a:endParaRPr lang="en-US" sz="3600" dirty="0"/>
          </a:p>
          <a:p>
            <a:pPr marL="0" indent="0"/>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server</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sparkhound</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br>
              <a:rPr lang="en-US" sz="3200" dirty="0">
                <a:solidFill>
                  <a:srgbClr val="008080"/>
                </a:solidFill>
                <a:latin typeface="Consolas" panose="020B0609020204030204" pitchFamily="49" charset="0"/>
              </a:rPr>
            </a:br>
            <a:r>
              <a:rPr lang="en-US" sz="3200" dirty="0">
                <a:solidFill>
                  <a:srgbClr val="0000FF"/>
                </a:solidFill>
                <a:latin typeface="Consolas" panose="020B0609020204030204" pitchFamily="49" charset="0"/>
              </a:rPr>
              <a:t>grant</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view</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database state</a:t>
            </a:r>
            <a:r>
              <a:rPr lang="en-US" sz="3200" dirty="0">
                <a:solidFill>
                  <a:prstClr val="black"/>
                </a:solidFill>
                <a:latin typeface="Consolas" panose="020B0609020204030204" pitchFamily="49" charset="0"/>
              </a:rPr>
              <a:t> </a:t>
            </a:r>
            <a:r>
              <a:rPr lang="en-US" sz="3200" dirty="0">
                <a:solidFill>
                  <a:srgbClr val="0000FF"/>
                </a:solidFill>
                <a:latin typeface="Consolas" panose="020B0609020204030204" pitchFamily="49" charset="0"/>
              </a:rPr>
              <a:t>to</a:t>
            </a:r>
            <a:r>
              <a:rPr lang="en-US" sz="3200" dirty="0">
                <a:solidFill>
                  <a:prstClr val="black"/>
                </a:solidFill>
                <a:latin typeface="Consolas" panose="020B0609020204030204" pitchFamily="49" charset="0"/>
              </a:rPr>
              <a:t> </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sparkhound</a:t>
            </a:r>
            <a:r>
              <a:rPr lang="en-US" sz="3200" dirty="0">
                <a:solidFill>
                  <a:srgbClr val="008080"/>
                </a:solidFill>
                <a:latin typeface="Consolas" panose="020B0609020204030204" pitchFamily="49" charset="0"/>
              </a:rPr>
              <a:t>\</a:t>
            </a:r>
            <a:r>
              <a:rPr lang="en-US" sz="3200" dirty="0" err="1">
                <a:solidFill>
                  <a:srgbClr val="008080"/>
                </a:solidFill>
                <a:latin typeface="Consolas" panose="020B0609020204030204" pitchFamily="49" charset="0"/>
              </a:rPr>
              <a:t>william.assaf</a:t>
            </a:r>
            <a:r>
              <a:rPr lang="en-US" sz="3200" dirty="0">
                <a:solidFill>
                  <a:srgbClr val="008080"/>
                </a:solidFill>
                <a:latin typeface="Consolas" panose="020B0609020204030204" pitchFamily="49" charset="0"/>
              </a:rPr>
              <a:t>]</a:t>
            </a:r>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a:t>
            </a:fld>
            <a:endParaRPr lang="en-US"/>
          </a:p>
        </p:txBody>
      </p:sp>
    </p:spTree>
    <p:extLst>
      <p:ext uri="{BB962C8B-B14F-4D97-AF65-F5344CB8AC3E}">
        <p14:creationId xmlns:p14="http://schemas.microsoft.com/office/powerpoint/2010/main" val="3758873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sys.dm_db_index_physical_stats</a:t>
            </a:r>
            <a:endParaRPr lang="en-US" dirty="0"/>
          </a:p>
        </p:txBody>
      </p:sp>
      <p:sp>
        <p:nvSpPr>
          <p:cNvPr id="6" name="Content Placeholder 5"/>
          <p:cNvSpPr>
            <a:spLocks noGrp="1"/>
          </p:cNvSpPr>
          <p:nvPr>
            <p:ph idx="1"/>
          </p:nvPr>
        </p:nvSpPr>
        <p:spPr>
          <a:xfrm>
            <a:off x="228600" y="838201"/>
            <a:ext cx="11582400" cy="5257802"/>
          </a:xfrm>
        </p:spPr>
        <p:txBody>
          <a:bodyPr>
            <a:noAutofit/>
          </a:bodyPr>
          <a:lstStyle/>
          <a:p>
            <a:r>
              <a:rPr lang="en-US" sz="3600" b="0" dirty="0"/>
              <a:t>Determine index fragmentation to do SQL-level defrag.</a:t>
            </a:r>
            <a:endParaRPr lang="en-US" sz="3600" dirty="0"/>
          </a:p>
          <a:p>
            <a:r>
              <a:rPr lang="en-US" sz="3600" dirty="0"/>
              <a:t>Root of all index fragmentation monitoring queries.</a:t>
            </a:r>
          </a:p>
          <a:p>
            <a:endParaRPr lang="en-US" sz="3600" dirty="0"/>
          </a:p>
          <a:p>
            <a:r>
              <a:rPr lang="en-US" sz="3600" dirty="0" err="1"/>
              <a:t>avg_fragmentation_in_pct</a:t>
            </a:r>
            <a:r>
              <a:rPr lang="en-US" sz="3600" dirty="0"/>
              <a:t> </a:t>
            </a:r>
            <a:r>
              <a:rPr lang="en-US" sz="3600" b="0" dirty="0"/>
              <a:t>shows logical fragmentation for indexes and extent fragmentation for heaps.</a:t>
            </a:r>
            <a:br>
              <a:rPr lang="en-US" sz="3600" dirty="0"/>
            </a:br>
            <a:endParaRPr lang="en-US" sz="3600" dirty="0"/>
          </a:p>
          <a:p>
            <a:r>
              <a:rPr lang="en-US" sz="3600" b="0" dirty="0"/>
              <a:t>Replaces the functionality of </a:t>
            </a:r>
            <a:br>
              <a:rPr lang="en-US" sz="3600" dirty="0"/>
            </a:br>
            <a:r>
              <a:rPr lang="en-US" sz="3600" dirty="0"/>
              <a:t>DBCC SHOWCONTIG </a:t>
            </a:r>
            <a:r>
              <a:rPr lang="en-US" sz="3600" b="0" dirty="0"/>
              <a:t>to an extent. </a:t>
            </a:r>
          </a:p>
          <a:p>
            <a:pPr marL="0" indent="0"/>
            <a:r>
              <a:rPr lang="en-US" sz="3200" b="0" dirty="0"/>
              <a:t>					(that’s a pun, get it?)</a:t>
            </a:r>
            <a:r>
              <a:rPr lang="en-US" sz="2800" b="0" dirty="0"/>
              <a:t>	</a:t>
            </a:r>
          </a:p>
          <a:p>
            <a:endParaRPr lang="en-US" sz="2800" dirty="0"/>
          </a:p>
        </p:txBody>
      </p:sp>
      <p:sp>
        <p:nvSpPr>
          <p:cNvPr id="3" name="Slide Number Placeholder 2"/>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40</a:t>
            </a:fld>
            <a:endParaRPr lang="en-US"/>
          </a:p>
        </p:txBody>
      </p:sp>
      <p:sp>
        <p:nvSpPr>
          <p:cNvPr id="8" name="TextBox 7"/>
          <p:cNvSpPr txBox="1"/>
          <p:nvPr/>
        </p:nvSpPr>
        <p:spPr>
          <a:xfrm>
            <a:off x="1676400" y="4876801"/>
            <a:ext cx="8686800" cy="1569660"/>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endParaRPr lang="en-US" sz="3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r>
              <a:rPr lang="en-US" sz="4000" b="0" dirty="0"/>
              <a:t>Will still show tables without clustered indexes as </a:t>
            </a:r>
            <a:r>
              <a:rPr lang="en-US" sz="4000" dirty="0" err="1"/>
              <a:t>index_id</a:t>
            </a:r>
            <a:r>
              <a:rPr lang="en-US" sz="4000" dirty="0"/>
              <a:t> = 0, this is a HEAP</a:t>
            </a:r>
            <a:r>
              <a:rPr lang="en-US" sz="4000" b="0" dirty="0"/>
              <a:t>. </a:t>
            </a:r>
          </a:p>
          <a:p>
            <a:r>
              <a:rPr lang="en-US" sz="4000" b="0" dirty="0"/>
              <a:t>Almost always, a heap is poor design or an oversight.</a:t>
            </a:r>
          </a:p>
          <a:p>
            <a:r>
              <a:rPr lang="en-US" sz="4000" b="0" dirty="0"/>
              <a:t>However, heap fragmentation isn’t meaningful.</a:t>
            </a:r>
          </a:p>
          <a:p>
            <a:pPr lvl="1"/>
            <a:r>
              <a:rPr lang="en-US" sz="3600" b="0" dirty="0" err="1"/>
              <a:t>Index_ID</a:t>
            </a:r>
            <a:r>
              <a:rPr lang="en-US" sz="3600" b="0" dirty="0"/>
              <a:t> = 1 is the clustered index.  </a:t>
            </a:r>
          </a:p>
          <a:p>
            <a:pPr lvl="1"/>
            <a:r>
              <a:rPr lang="en-US" sz="3600" b="0" dirty="0" err="1"/>
              <a:t>Index_ID</a:t>
            </a:r>
            <a:r>
              <a:rPr lang="en-US" sz="3600" b="0" dirty="0"/>
              <a:t> &gt;= 2 is every other index.</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41</a:t>
            </a:fld>
            <a:endParaRPr lang="en-US"/>
          </a:p>
        </p:txBody>
      </p:sp>
    </p:spTree>
    <p:extLst>
      <p:ext uri="{BB962C8B-B14F-4D97-AF65-F5344CB8AC3E}">
        <p14:creationId xmlns:p14="http://schemas.microsoft.com/office/powerpoint/2010/main" val="4142047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0"/>
            <a:ext cx="10972800" cy="5867399"/>
          </a:xfrm>
        </p:spPr>
        <p:txBody>
          <a:bodyPr>
            <a:normAutofit/>
          </a:bodyPr>
          <a:lstStyle/>
          <a:p>
            <a:pPr marL="571500" indent="-571500">
              <a:buFont typeface="Arial" panose="020B0604020202020204" pitchFamily="34" charset="0"/>
              <a:buChar char="•"/>
            </a:pPr>
            <a:r>
              <a:rPr lang="en-US" sz="4000" b="0" dirty="0" err="1"/>
              <a:t>Avg_fragmentation_pct</a:t>
            </a:r>
            <a:r>
              <a:rPr lang="en-US" sz="4000" b="0" dirty="0"/>
              <a:t> is a scale of 0 (not fragmented) to 100 (perfectly fragmented)</a:t>
            </a:r>
          </a:p>
          <a:p>
            <a:pPr marL="914400" lvl="1" indent="-457200">
              <a:buFont typeface="Arial" panose="020B0604020202020204" pitchFamily="34" charset="0"/>
              <a:buChar char="•"/>
            </a:pPr>
            <a:r>
              <a:rPr lang="en-US" sz="3600" b="0" dirty="0"/>
              <a:t>You may find it beneficial to perform some sort of index maintenance when </a:t>
            </a:r>
            <a:r>
              <a:rPr lang="en-US" sz="3600" b="0" dirty="0" err="1"/>
              <a:t>avg_fragmentation_pct</a:t>
            </a:r>
            <a:r>
              <a:rPr lang="en-US" sz="3600" b="0" dirty="0"/>
              <a:t> &gt; 10, but this may vary.</a:t>
            </a:r>
          </a:p>
          <a:p>
            <a:pPr marL="914400" lvl="1" indent="-457200">
              <a:buFont typeface="Arial" panose="020B0604020202020204" pitchFamily="34" charset="0"/>
              <a:buChar char="•"/>
            </a:pPr>
            <a:r>
              <a:rPr lang="en-US" sz="3600" b="0" dirty="0"/>
              <a:t>You may find a better balance of meaningful performance protection and logged maintenance activity with less aggressive maintenance &gt; 50.</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42</a:t>
            </a:fld>
            <a:endParaRPr lang="en-US"/>
          </a:p>
        </p:txBody>
      </p:sp>
    </p:spTree>
    <p:extLst>
      <p:ext uri="{BB962C8B-B14F-4D97-AF65-F5344CB8AC3E}">
        <p14:creationId xmlns:p14="http://schemas.microsoft.com/office/powerpoint/2010/main" val="1599106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MAINTENANCE</a:t>
            </a:r>
          </a:p>
        </p:txBody>
      </p:sp>
      <p:sp>
        <p:nvSpPr>
          <p:cNvPr id="3" name="Content Placeholder 2"/>
          <p:cNvSpPr>
            <a:spLocks noGrp="1"/>
          </p:cNvSpPr>
          <p:nvPr>
            <p:ph idx="1"/>
          </p:nvPr>
        </p:nvSpPr>
        <p:spPr>
          <a:xfrm>
            <a:off x="304800" y="990599"/>
            <a:ext cx="11582400" cy="5562601"/>
          </a:xfrm>
        </p:spPr>
        <p:txBody>
          <a:bodyPr>
            <a:normAutofit/>
          </a:bodyPr>
          <a:lstStyle/>
          <a:p>
            <a:pPr>
              <a:buNone/>
            </a:pPr>
            <a:r>
              <a:rPr lang="en-US" sz="3200" dirty="0"/>
              <a:t>ALTER INDEX … REORGANIZE </a:t>
            </a:r>
            <a:r>
              <a:rPr lang="en-US" sz="3200" b="0" dirty="0"/>
              <a:t>replaces </a:t>
            </a:r>
          </a:p>
          <a:p>
            <a:pPr>
              <a:buNone/>
            </a:pPr>
            <a:r>
              <a:rPr lang="en-US" sz="3200" b="0" dirty="0"/>
              <a:t>	old DBCC INDEXDEFRAG</a:t>
            </a:r>
          </a:p>
          <a:p>
            <a:pPr>
              <a:buNone/>
            </a:pPr>
            <a:endParaRPr lang="en-US" sz="3200" b="0" dirty="0"/>
          </a:p>
          <a:p>
            <a:pPr>
              <a:buNone/>
            </a:pPr>
            <a:r>
              <a:rPr lang="en-US" sz="3200" dirty="0"/>
              <a:t>ALTER INDEX … REBUILD </a:t>
            </a:r>
            <a:r>
              <a:rPr lang="en-US" sz="3200" b="0" dirty="0"/>
              <a:t>replaces </a:t>
            </a:r>
            <a:br>
              <a:rPr lang="en-US" sz="3200" b="0" dirty="0"/>
            </a:br>
            <a:r>
              <a:rPr lang="en-US" sz="3200" b="0" dirty="0"/>
              <a:t>old DBCC DBREINDEX,</a:t>
            </a:r>
            <a:br>
              <a:rPr lang="en-US" sz="3200" b="0" dirty="0"/>
            </a:br>
            <a:r>
              <a:rPr lang="en-US" sz="3200" b="0" dirty="0"/>
              <a:t>also updates the statistics</a:t>
            </a:r>
            <a:br>
              <a:rPr lang="en-US" sz="3200" b="0" dirty="0"/>
            </a:br>
            <a:endParaRPr lang="en-US" sz="3200" b="0" dirty="0"/>
          </a:p>
          <a:p>
            <a:pPr>
              <a:buNone/>
            </a:pPr>
            <a:r>
              <a:rPr lang="en-US" sz="3200" dirty="0"/>
              <a:t>ALTER INDEX … REBUILD </a:t>
            </a:r>
            <a:r>
              <a:rPr lang="en-US" sz="3200" u="sng" dirty="0"/>
              <a:t>ALL</a:t>
            </a:r>
            <a:r>
              <a:rPr lang="en-US" sz="3200" dirty="0"/>
              <a:t> </a:t>
            </a:r>
            <a:br>
              <a:rPr lang="en-US" sz="3200" b="0" dirty="0"/>
            </a:br>
            <a:r>
              <a:rPr lang="en-US" sz="3200" b="0" dirty="0"/>
              <a:t>rebuilds all indexes on a table,</a:t>
            </a:r>
            <a:br>
              <a:rPr lang="en-US" sz="3200" b="0" dirty="0"/>
            </a:br>
            <a:r>
              <a:rPr lang="en-US" sz="3200" b="0" dirty="0"/>
              <a:t>also updates the statistics, but not recommended.</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43</a:t>
            </a:fld>
            <a:endParaRPr lang="en-US"/>
          </a:p>
        </p:txBody>
      </p:sp>
    </p:spTree>
    <p:extLst>
      <p:ext uri="{BB962C8B-B14F-4D97-AF65-F5344CB8AC3E}">
        <p14:creationId xmlns:p14="http://schemas.microsoft.com/office/powerpoint/2010/main" val="1369847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609600" y="838201"/>
            <a:ext cx="10972800" cy="5448300"/>
          </a:xfrm>
        </p:spPr>
        <p:txBody>
          <a:bodyPr>
            <a:normAutofit/>
          </a:bodyPr>
          <a:lstStyle/>
          <a:p>
            <a:pPr>
              <a:buNone/>
            </a:pPr>
            <a:r>
              <a:rPr lang="en-US" sz="4000" dirty="0"/>
              <a:t>When to use?</a:t>
            </a:r>
          </a:p>
          <a:p>
            <a:r>
              <a:rPr lang="en-US" sz="4000" b="0" dirty="0"/>
              <a:t>Use while your application is in </a:t>
            </a:r>
            <a:r>
              <a:rPr lang="en-US" sz="4000" dirty="0"/>
              <a:t>production</a:t>
            </a:r>
            <a:r>
              <a:rPr lang="en-US" sz="4000" b="0" dirty="0"/>
              <a:t> to identify tables that are generating fragmentation over time.</a:t>
            </a:r>
          </a:p>
          <a:p>
            <a:r>
              <a:rPr lang="en-US" sz="4000" b="0" dirty="0"/>
              <a:t>Then, only perform </a:t>
            </a:r>
            <a:r>
              <a:rPr lang="en-US" sz="4000" dirty="0"/>
              <a:t>index maintenance </a:t>
            </a:r>
            <a:r>
              <a:rPr lang="en-US" sz="4000" b="0" dirty="0"/>
              <a:t>on individual indexes as needed, and then, potentially only on partitions of indexes.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456A49-D9F1-4953-8152-0834928543C1}"/>
              </a:ext>
            </a:extLst>
          </p:cNvPr>
          <p:cNvSpPr/>
          <p:nvPr/>
        </p:nvSpPr>
        <p:spPr>
          <a:xfrm>
            <a:off x="223901" y="1145315"/>
            <a:ext cx="11777321" cy="3785652"/>
          </a:xfrm>
          <a:prstGeom prst="rect">
            <a:avLst/>
          </a:prstGeom>
        </p:spPr>
        <p:txBody>
          <a:bodyPr wrap="square">
            <a:spAutoFit/>
          </a:bodyPr>
          <a:lstStyle/>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Ideal: rebuild or reorganize the most fragmented in every </a:t>
            </a:r>
            <a:r>
              <a:rPr lang="en-US" sz="4800" dirty="0" err="1">
                <a:latin typeface="Roboto" panose="02000000000000000000" pitchFamily="2" charset="0"/>
                <a:ea typeface="Roboto" panose="02000000000000000000" pitchFamily="2" charset="0"/>
              </a:rPr>
              <a:t>maint</a:t>
            </a:r>
            <a:r>
              <a:rPr lang="en-US" sz="4800" dirty="0">
                <a:latin typeface="Roboto" panose="02000000000000000000" pitchFamily="2" charset="0"/>
                <a:ea typeface="Roboto" panose="02000000000000000000" pitchFamily="2" charset="0"/>
              </a:rPr>
              <a:t> window, “take the top off” the stack.</a:t>
            </a:r>
          </a:p>
          <a:p>
            <a:pPr marL="571500" indent="-571500">
              <a:buFont typeface="Arial" panose="020B0604020202020204" pitchFamily="34" charset="0"/>
              <a:buChar char="•"/>
            </a:pPr>
            <a:r>
              <a:rPr lang="en-US" sz="4800" dirty="0">
                <a:latin typeface="Roboto" panose="02000000000000000000" pitchFamily="2" charset="0"/>
                <a:ea typeface="Roboto" panose="02000000000000000000" pitchFamily="2" charset="0"/>
              </a:rPr>
              <a:t>Custom scripts should use this selective approach.</a:t>
            </a:r>
          </a:p>
        </p:txBody>
      </p:sp>
      <p:sp>
        <p:nvSpPr>
          <p:cNvPr id="8" name="Title 1">
            <a:extLst>
              <a:ext uri="{FF2B5EF4-FFF2-40B4-BE49-F238E27FC236}">
                <a16:creationId xmlns:a16="http://schemas.microsoft.com/office/drawing/2014/main" id="{F09ACA30-36CC-402B-AF9D-A02BACFBC203}"/>
              </a:ext>
            </a:extLst>
          </p:cNvPr>
          <p:cNvSpPr>
            <a:spLocks noGrp="1"/>
          </p:cNvSpPr>
          <p:nvPr>
            <p:ph type="title"/>
          </p:nvPr>
        </p:nvSpPr>
        <p:spPr>
          <a:xfrm>
            <a:off x="0" y="0"/>
            <a:ext cx="12192000" cy="762000"/>
          </a:xfrm>
        </p:spPr>
        <p:txBody>
          <a:bodyPr>
            <a:normAutofit/>
          </a:bodyPr>
          <a:lstStyle/>
          <a:p>
            <a:r>
              <a:rPr lang="en-US" dirty="0">
                <a:solidFill>
                  <a:schemeClr val="accent4">
                    <a:lumMod val="50000"/>
                  </a:schemeClr>
                </a:solidFill>
              </a:rPr>
              <a:t>Index Maintenance</a:t>
            </a:r>
          </a:p>
        </p:txBody>
      </p:sp>
    </p:spTree>
    <p:extLst>
      <p:ext uri="{BB962C8B-B14F-4D97-AF65-F5344CB8AC3E}">
        <p14:creationId xmlns:p14="http://schemas.microsoft.com/office/powerpoint/2010/main" val="373599062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840333"/>
            <a:ext cx="3539406" cy="3503067"/>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396569" y="3449216"/>
            <a:ext cx="4033476" cy="1460208"/>
          </a:xfrm>
          <a:prstGeom prst="rect">
            <a:avLst/>
          </a:prstGeom>
          <a:noFill/>
        </p:spPr>
        <p:txBody>
          <a:bodyPr wrap="none" rtlCol="0">
            <a:spAutoFit/>
          </a:bodyPr>
          <a:lstStyle/>
          <a:p>
            <a:pPr algn="ctr"/>
            <a:r>
              <a:rPr lang="en-US" sz="2963" dirty="0">
                <a:latin typeface="Roboto" panose="02000000000000000000" pitchFamily="2" charset="0"/>
                <a:ea typeface="Roboto" panose="02000000000000000000" pitchFamily="2" charset="0"/>
              </a:rPr>
              <a:t>Rebuild Index Task</a:t>
            </a:r>
          </a:p>
          <a:p>
            <a:pPr algn="ctr"/>
            <a:endParaRPr lang="en-US" sz="2963" dirty="0">
              <a:latin typeface="Roboto" panose="02000000000000000000" pitchFamily="2" charset="0"/>
              <a:ea typeface="Roboto" panose="02000000000000000000" pitchFamily="2" charset="0"/>
            </a:endParaRPr>
          </a:p>
          <a:p>
            <a:pPr algn="ctr"/>
            <a:r>
              <a:rPr lang="en-US" sz="2963" dirty="0">
                <a:latin typeface="Roboto" panose="02000000000000000000" pitchFamily="2" charset="0"/>
                <a:ea typeface="Roboto" panose="02000000000000000000" pitchFamily="2" charset="0"/>
              </a:rPr>
              <a:t>SQL 2014 vs SQL 2017</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69200" y="840333"/>
            <a:ext cx="4114800" cy="6037041"/>
          </a:xfrm>
          <a:prstGeom prst="rect">
            <a:avLst/>
          </a:prstGeom>
        </p:spPr>
      </p:pic>
      <p:sp>
        <p:nvSpPr>
          <p:cNvPr id="3" name="Title 2">
            <a:extLst>
              <a:ext uri="{FF2B5EF4-FFF2-40B4-BE49-F238E27FC236}">
                <a16:creationId xmlns:a16="http://schemas.microsoft.com/office/drawing/2014/main" id="{4BC99724-87B4-4279-9E00-1104F3DA7919}"/>
              </a:ext>
            </a:extLst>
          </p:cNvPr>
          <p:cNvSpPr>
            <a:spLocks noGrp="1"/>
          </p:cNvSpPr>
          <p:nvPr>
            <p:ph type="title"/>
          </p:nvPr>
        </p:nvSpPr>
        <p:spPr/>
        <p:txBody>
          <a:bodyPr/>
          <a:lstStyle/>
          <a:p>
            <a:endParaRPr lang="en-US"/>
          </a:p>
        </p:txBody>
      </p:sp>
      <p:sp>
        <p:nvSpPr>
          <p:cNvPr id="9" name="Title 1">
            <a:extLst>
              <a:ext uri="{FF2B5EF4-FFF2-40B4-BE49-F238E27FC236}">
                <a16:creationId xmlns:a16="http://schemas.microsoft.com/office/drawing/2014/main" id="{2D226F2D-BA1D-4640-908E-0525F20DF626}"/>
              </a:ext>
            </a:extLst>
          </p:cNvPr>
          <p:cNvSpPr txBox="1">
            <a:spLocks/>
          </p:cNvSpPr>
          <p:nvPr/>
        </p:nvSpPr>
        <p:spPr>
          <a:xfrm>
            <a:off x="0" y="0"/>
            <a:ext cx="12192000" cy="762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cap="all" baseline="0">
                <a:solidFill>
                  <a:schemeClr val="bg1"/>
                </a:solidFill>
                <a:latin typeface="+mj-lt"/>
                <a:ea typeface="+mj-ea"/>
                <a:cs typeface="+mj-cs"/>
              </a:defRPr>
            </a:lvl1pPr>
          </a:lstStyle>
          <a:p>
            <a:r>
              <a:rPr lang="en-US" dirty="0">
                <a:solidFill>
                  <a:schemeClr val="accent4">
                    <a:lumMod val="50000"/>
                  </a:schemeClr>
                </a:solidFill>
                <a:latin typeface="Roboto" panose="02000000000000000000" pitchFamily="2" charset="0"/>
                <a:ea typeface="Roboto" panose="02000000000000000000" pitchFamily="2" charset="0"/>
              </a:rPr>
              <a:t>Index Maintenance</a:t>
            </a:r>
          </a:p>
        </p:txBody>
      </p:sp>
    </p:spTree>
    <p:extLst>
      <p:ext uri="{BB962C8B-B14F-4D97-AF65-F5344CB8AC3E}">
        <p14:creationId xmlns:p14="http://schemas.microsoft.com/office/powerpoint/2010/main" val="138753409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a:xfrm>
            <a:off x="152400" y="887413"/>
            <a:ext cx="11887200" cy="5513387"/>
          </a:xfrm>
        </p:spPr>
        <p:txBody>
          <a:bodyPr>
            <a:noAutofit/>
          </a:bodyPr>
          <a:lstStyle/>
          <a:p>
            <a:pPr marL="0" indent="0"/>
            <a:r>
              <a:rPr lang="en-US" sz="3200" dirty="0">
                <a:solidFill>
                  <a:schemeClr val="tx1"/>
                </a:solidFill>
              </a:rPr>
              <a:t>MODE parameter options for Scan Depth:</a:t>
            </a:r>
          </a:p>
          <a:p>
            <a:r>
              <a:rPr lang="en-US" sz="3600" dirty="0">
                <a:solidFill>
                  <a:schemeClr val="tx1"/>
                </a:solidFill>
              </a:rPr>
              <a:t>LIMITED </a:t>
            </a:r>
            <a:r>
              <a:rPr lang="en-US" sz="2800" b="0" dirty="0">
                <a:solidFill>
                  <a:schemeClr val="tx1"/>
                </a:solidFill>
              </a:rPr>
              <a:t>Fastest, default, only scans branch-level pages, not leaf.</a:t>
            </a:r>
          </a:p>
          <a:p>
            <a:pPr lvl="1"/>
            <a:r>
              <a:rPr lang="en-US" sz="2800" dirty="0">
                <a:solidFill>
                  <a:schemeClr val="tx1"/>
                </a:solidFill>
              </a:rPr>
              <a:t>Only returns basic metrics, leaves the rest NULL.</a:t>
            </a:r>
          </a:p>
          <a:p>
            <a:r>
              <a:rPr lang="en-US" sz="3600" dirty="0">
                <a:solidFill>
                  <a:schemeClr val="tx1"/>
                </a:solidFill>
              </a:rPr>
              <a:t>SAMPLED </a:t>
            </a:r>
            <a:r>
              <a:rPr lang="en-US" sz="2800" b="0" dirty="0">
                <a:solidFill>
                  <a:schemeClr val="tx1"/>
                </a:solidFill>
              </a:rPr>
              <a:t>Not as fast, samples 1% of leaf pages.</a:t>
            </a:r>
          </a:p>
          <a:p>
            <a:r>
              <a:rPr lang="en-US" sz="3600" dirty="0">
                <a:solidFill>
                  <a:schemeClr val="tx1"/>
                </a:solidFill>
              </a:rPr>
              <a:t>DETAILED </a:t>
            </a:r>
            <a:r>
              <a:rPr lang="en-US" sz="2800" b="0" dirty="0">
                <a:solidFill>
                  <a:schemeClr val="tx1"/>
                </a:solidFill>
              </a:rPr>
              <a:t>Much more involved.  Scans all data pages. </a:t>
            </a:r>
          </a:p>
          <a:p>
            <a:r>
              <a:rPr lang="en-US" sz="2800" b="0" dirty="0">
                <a:solidFill>
                  <a:schemeClr val="tx1"/>
                </a:solidFill>
              </a:rPr>
              <a:t>		Will hammer your IO subsystem. </a:t>
            </a:r>
          </a:p>
          <a:p>
            <a:pPr lvl="1"/>
            <a:r>
              <a:rPr lang="en-US" sz="2800" dirty="0">
                <a:solidFill>
                  <a:schemeClr val="tx1"/>
                </a:solidFill>
              </a:rPr>
              <a:t>Only way to get some of the columns to populate, but rarely needed.</a:t>
            </a:r>
            <a:endParaRPr lang="en-US" sz="1200" dirty="0">
              <a:solidFill>
                <a:schemeClr val="tx1"/>
              </a:solidFill>
            </a:endParaRPr>
          </a:p>
          <a:p>
            <a:endParaRPr lang="en-US" sz="1000" dirty="0">
              <a:solidFill>
                <a:schemeClr val="tx1"/>
              </a:solidFill>
            </a:endParaRPr>
          </a:p>
          <a:p>
            <a:r>
              <a:rPr lang="en-US" sz="4000" dirty="0">
                <a:solidFill>
                  <a:schemeClr val="tx1"/>
                </a:solidFill>
              </a:rPr>
              <a:t>Can still impact on performance on LIMITED mode.</a:t>
            </a:r>
          </a:p>
          <a:p>
            <a:endParaRPr lang="en-US" sz="1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sys.dm_db_index_physical_stats</a:t>
            </a:r>
            <a:endParaRPr lang="en-US" dirty="0"/>
          </a:p>
        </p:txBody>
      </p:sp>
      <p:sp>
        <p:nvSpPr>
          <p:cNvPr id="3" name="Content Placeholder 2"/>
          <p:cNvSpPr>
            <a:spLocks noGrp="1"/>
          </p:cNvSpPr>
          <p:nvPr>
            <p:ph idx="1"/>
          </p:nvPr>
        </p:nvSpPr>
        <p:spPr/>
        <p:txBody>
          <a:bodyPr>
            <a:normAutofit/>
          </a:bodyPr>
          <a:lstStyle/>
          <a:p>
            <a:pPr marL="57150" indent="0"/>
            <a:r>
              <a:rPr lang="en-US" sz="3200" dirty="0"/>
              <a:t>Lab:</a:t>
            </a:r>
          </a:p>
          <a:p>
            <a:pPr marL="57150" indent="0"/>
            <a:endParaRPr lang="en-US" sz="3200" dirty="0"/>
          </a:p>
          <a:p>
            <a:r>
              <a:rPr lang="en-US" sz="3200" dirty="0"/>
              <a:t>*lab - fragmented </a:t>
            </a:r>
            <a:r>
              <a:rPr lang="en-US" sz="3200" dirty="0" err="1"/>
              <a:t>table.sql</a:t>
            </a:r>
            <a:endParaRPr lang="en-US" sz="3200" dirty="0"/>
          </a:p>
          <a:p>
            <a:r>
              <a:rPr lang="en-US" sz="3200" dirty="0"/>
              <a:t>*</a:t>
            </a:r>
            <a:r>
              <a:rPr lang="en-US" sz="3200" dirty="0" err="1"/>
              <a:t>defrag.sql</a:t>
            </a:r>
            <a:endParaRPr lang="en-US" sz="3200" dirty="0"/>
          </a:p>
          <a:p>
            <a:r>
              <a:rPr lang="en-US" sz="3200" dirty="0"/>
              <a:t>automated index </a:t>
            </a:r>
            <a:r>
              <a:rPr lang="en-US" sz="3200" dirty="0" err="1"/>
              <a:t>rebuild.sql</a:t>
            </a:r>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Aside, on Fragmentation</a:t>
            </a:r>
          </a:p>
        </p:txBody>
      </p:sp>
      <p:sp>
        <p:nvSpPr>
          <p:cNvPr id="3" name="Content Placeholder 2"/>
          <p:cNvSpPr>
            <a:spLocks noGrp="1"/>
          </p:cNvSpPr>
          <p:nvPr>
            <p:ph idx="1"/>
          </p:nvPr>
        </p:nvSpPr>
        <p:spPr>
          <a:xfrm>
            <a:off x="1981200" y="1600203"/>
            <a:ext cx="8229600" cy="4686298"/>
          </a:xfrm>
        </p:spPr>
        <p:txBody>
          <a:bodyPr>
            <a:normAutofit/>
          </a:bodyPr>
          <a:lstStyle/>
          <a:p>
            <a:pPr lvl="1">
              <a:buNone/>
            </a:pPr>
            <a:r>
              <a:rPr lang="en-US" sz="4000" dirty="0"/>
              <a:t>Why did the Microsoft Windows 7 RC download page break?</a:t>
            </a:r>
          </a:p>
          <a:p>
            <a:pPr lvl="1">
              <a:buNone/>
            </a:pPr>
            <a:endParaRPr lang="en-US" sz="4000" dirty="0"/>
          </a:p>
          <a:p>
            <a:pPr lvl="1">
              <a:buNone/>
            </a:pPr>
            <a:endParaRPr lang="en-US" sz="4000" dirty="0"/>
          </a:p>
          <a:p>
            <a:pPr lvl="1">
              <a:buNone/>
            </a:pPr>
            <a:endParaRPr lang="en-US" sz="4000" dirty="0"/>
          </a:p>
          <a:p>
            <a:pPr lvl="1"/>
            <a:r>
              <a:rPr lang="en-US" sz="1400" u="sng" dirty="0">
                <a:hlinkClick r:id="rId3"/>
              </a:rPr>
              <a:t>http://www.sqlskills.com/BLOGS/PAUL/post/Why-did-the-Windows-7-RC-failure-happen.aspx</a:t>
            </a:r>
            <a:r>
              <a:rPr lang="en-US" sz="1400" dirty="0"/>
              <a:t> </a:t>
            </a:r>
          </a:p>
          <a:p>
            <a:pPr lvl="1">
              <a:buNone/>
            </a:pPr>
            <a:endParaRPr lang="en-US" sz="3600" dirty="0"/>
          </a:p>
          <a:p>
            <a:pPr lvl="1">
              <a:buNone/>
            </a:pPr>
            <a:endParaRPr lang="en-US" sz="3600" dirty="0"/>
          </a:p>
          <a:p>
            <a:pPr lvl="1">
              <a:buNone/>
            </a:pPr>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z="2400" smtClean="0"/>
              <a:pPr/>
              <a:t>49</a:t>
            </a:fld>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AEBE-485F-4283-BF21-28AF683DC5C6}"/>
              </a:ext>
            </a:extLst>
          </p:cNvPr>
          <p:cNvSpPr>
            <a:spLocks noGrp="1"/>
          </p:cNvSpPr>
          <p:nvPr>
            <p:ph type="title"/>
          </p:nvPr>
        </p:nvSpPr>
        <p:spPr/>
        <p:txBody>
          <a:bodyPr/>
          <a:lstStyle/>
          <a:p>
            <a:r>
              <a:rPr lang="en-US" dirty="0"/>
              <a:t>Ready?</a:t>
            </a:r>
          </a:p>
        </p:txBody>
      </p:sp>
    </p:spTree>
    <p:extLst>
      <p:ext uri="{BB962C8B-B14F-4D97-AF65-F5344CB8AC3E}">
        <p14:creationId xmlns:p14="http://schemas.microsoft.com/office/powerpoint/2010/main" val="1549012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a:xfrm>
            <a:off x="609600" y="838201"/>
            <a:ext cx="10972800" cy="5562599"/>
          </a:xfrm>
        </p:spPr>
        <p:txBody>
          <a:bodyPr>
            <a:normAutofit fontScale="92500"/>
          </a:bodyPr>
          <a:lstStyle/>
          <a:p>
            <a:pPr marL="457200" indent="-457200">
              <a:buFont typeface="Arial" panose="020B0604020202020204" pitchFamily="34" charset="0"/>
              <a:buChar char="•"/>
            </a:pPr>
            <a:r>
              <a:rPr lang="en-US" sz="3600" dirty="0"/>
              <a:t>Columnstore </a:t>
            </a:r>
            <a:r>
              <a:rPr lang="en-US" sz="3600" b="0" dirty="0"/>
              <a:t>indexes have their own DMV for </a:t>
            </a:r>
            <a:r>
              <a:rPr lang="en-US" sz="3600" b="0" dirty="0" err="1"/>
              <a:t>rowgroup</a:t>
            </a:r>
            <a:r>
              <a:rPr lang="en-US" sz="3600" b="0" dirty="0"/>
              <a:t> status and fragmentation,</a:t>
            </a:r>
            <a:r>
              <a:rPr lang="en-US" sz="3600" dirty="0"/>
              <a:t>	</a:t>
            </a:r>
            <a:r>
              <a:rPr lang="en-US" sz="3600" dirty="0" err="1"/>
              <a:t>sys.dm_db_column_store_row_group_physical_stats</a:t>
            </a:r>
            <a:endParaRPr lang="en-US" sz="3600" dirty="0"/>
          </a:p>
          <a:p>
            <a:pPr marL="457200" indent="-457200">
              <a:buFont typeface="Arial" panose="020B0604020202020204" pitchFamily="34" charset="0"/>
              <a:buChar char="•"/>
            </a:pPr>
            <a:r>
              <a:rPr lang="en-US" sz="3600" b="0" dirty="0"/>
              <a:t>You need to include this DMV in any of your maintenance scripts if you have Columnstore indexes (and you should, they’re awesome SQL 2016+!)</a:t>
            </a:r>
          </a:p>
          <a:p>
            <a:pPr marL="457200" indent="-457200">
              <a:buFont typeface="Arial" panose="020B0604020202020204" pitchFamily="34" charset="0"/>
              <a:buChar char="•"/>
            </a:pPr>
            <a:r>
              <a:rPr lang="en-US" sz="3600" b="0" dirty="0"/>
              <a:t>Since Columnstore indexes are read-only prior to SQL 2016, this wasn’t needed in SQL 2012 or SQL 2014.</a:t>
            </a:r>
          </a:p>
        </p:txBody>
      </p:sp>
    </p:spTree>
    <p:extLst>
      <p:ext uri="{BB962C8B-B14F-4D97-AF65-F5344CB8AC3E}">
        <p14:creationId xmlns:p14="http://schemas.microsoft.com/office/powerpoint/2010/main" val="2601147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C4AC-4616-4D1A-A1E3-906530A451E9}"/>
              </a:ext>
            </a:extLst>
          </p:cNvPr>
          <p:cNvSpPr>
            <a:spLocks noGrp="1"/>
          </p:cNvSpPr>
          <p:nvPr>
            <p:ph type="title"/>
          </p:nvPr>
        </p:nvSpPr>
        <p:spPr>
          <a:xfrm>
            <a:off x="0" y="0"/>
            <a:ext cx="12192000" cy="762000"/>
          </a:xfrm>
        </p:spPr>
        <p:txBody>
          <a:bodyPr/>
          <a:lstStyle/>
          <a:p>
            <a:r>
              <a:rPr lang="en-US" sz="2800" dirty="0" err="1"/>
              <a:t>dm_db_column_store_row_group_physical_stats</a:t>
            </a:r>
            <a:endParaRPr lang="en-US" sz="2800" dirty="0"/>
          </a:p>
        </p:txBody>
      </p:sp>
      <p:sp>
        <p:nvSpPr>
          <p:cNvPr id="3" name="Content Placeholder 2">
            <a:extLst>
              <a:ext uri="{FF2B5EF4-FFF2-40B4-BE49-F238E27FC236}">
                <a16:creationId xmlns:a16="http://schemas.microsoft.com/office/drawing/2014/main" id="{37511EB7-F0FB-452B-9183-F3E8CC5A75FB}"/>
              </a:ext>
            </a:extLst>
          </p:cNvPr>
          <p:cNvSpPr>
            <a:spLocks noGrp="1"/>
          </p:cNvSpPr>
          <p:nvPr>
            <p:ph idx="1"/>
          </p:nvPr>
        </p:nvSpPr>
        <p:spPr/>
        <p:txBody>
          <a:bodyPr>
            <a:normAutofit/>
          </a:bodyPr>
          <a:lstStyle/>
          <a:p>
            <a:r>
              <a:rPr lang="en-US" sz="4000" b="0" dirty="0"/>
              <a:t>You may find it necessary to REORGANIZE a Columnstore index </a:t>
            </a:r>
            <a:r>
              <a:rPr lang="en-US" sz="4000" dirty="0"/>
              <a:t>multiple</a:t>
            </a:r>
            <a:r>
              <a:rPr lang="en-US" sz="4000" b="0" dirty="0"/>
              <a:t> times before the </a:t>
            </a:r>
            <a:r>
              <a:rPr lang="en-US" sz="4000" b="0" dirty="0" err="1"/>
              <a:t>rowgroups</a:t>
            </a:r>
            <a:r>
              <a:rPr lang="en-US" sz="4000" b="0" dirty="0"/>
              <a:t> are compressed and the </a:t>
            </a:r>
            <a:r>
              <a:rPr lang="en-US" sz="4000" b="0" dirty="0" err="1"/>
              <a:t>deltastore</a:t>
            </a:r>
            <a:r>
              <a:rPr lang="en-US" sz="4000" b="0" dirty="0"/>
              <a:t> </a:t>
            </a:r>
            <a:r>
              <a:rPr lang="en-US" sz="4000" b="0" dirty="0" err="1"/>
              <a:t>rowgroups</a:t>
            </a:r>
            <a:r>
              <a:rPr lang="en-US" sz="4000" b="0" dirty="0"/>
              <a:t> are moved to TOMBSTONE status.</a:t>
            </a:r>
          </a:p>
          <a:p>
            <a:endParaRPr lang="en-US" sz="4000" b="0" dirty="0"/>
          </a:p>
          <a:p>
            <a:r>
              <a:rPr lang="en-US" sz="4000" dirty="0"/>
              <a:t>Lab: Defrag </a:t>
            </a:r>
            <a:r>
              <a:rPr lang="en-US" sz="4000" dirty="0" err="1"/>
              <a:t>Columnstore.sql</a:t>
            </a:r>
            <a:endParaRPr lang="en-US" sz="4000" dirty="0"/>
          </a:p>
        </p:txBody>
      </p:sp>
    </p:spTree>
    <p:extLst>
      <p:ext uri="{BB962C8B-B14F-4D97-AF65-F5344CB8AC3E}">
        <p14:creationId xmlns:p14="http://schemas.microsoft.com/office/powerpoint/2010/main" val="1794747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304800" y="838201"/>
            <a:ext cx="11277600" cy="5813425"/>
          </a:xfrm>
        </p:spPr>
        <p:txBody>
          <a:bodyPr>
            <a:normAutofit/>
          </a:bodyPr>
          <a:lstStyle/>
          <a:p>
            <a:pPr lvl="1"/>
            <a:r>
              <a:rPr lang="en-US" sz="3200" b="1" dirty="0" err="1"/>
              <a:t>sys.dm_db_missing_index_groups</a:t>
            </a:r>
            <a:r>
              <a:rPr lang="en-US" sz="3200" b="1" dirty="0"/>
              <a:t> </a:t>
            </a:r>
            <a:endParaRPr lang="en-US" sz="3200" dirty="0"/>
          </a:p>
          <a:p>
            <a:pPr lvl="1"/>
            <a:r>
              <a:rPr lang="en-US" sz="3200" b="1" dirty="0" err="1"/>
              <a:t>sys.dm_db_missing_index_group_stats</a:t>
            </a:r>
            <a:r>
              <a:rPr lang="en-US" sz="3200" b="1" dirty="0"/>
              <a:t> </a:t>
            </a:r>
            <a:endParaRPr lang="en-US" sz="3200" dirty="0"/>
          </a:p>
          <a:p>
            <a:pPr lvl="1"/>
            <a:r>
              <a:rPr lang="en-US" sz="3200" b="1" dirty="0" err="1"/>
              <a:t>sys.dm_db_missing_index_details</a:t>
            </a:r>
            <a:endParaRPr lang="en-US" sz="3200" b="1" dirty="0"/>
          </a:p>
          <a:p>
            <a:r>
              <a:rPr lang="en-US" sz="3200" dirty="0"/>
              <a:t>Passive.  Already running. </a:t>
            </a:r>
            <a:r>
              <a:rPr lang="en-US" sz="3200" b="0" dirty="0"/>
              <a:t>Doesn’t need to be enabled.  </a:t>
            </a:r>
          </a:p>
          <a:p>
            <a:r>
              <a:rPr lang="en-US" sz="3200" b="0" dirty="0"/>
              <a:t>Cleared out when the server is rebooted, also cleared out for a table when you alter the table or indexes on that table.</a:t>
            </a:r>
          </a:p>
          <a:p>
            <a:r>
              <a:rPr lang="en-US" sz="3200" dirty="0"/>
              <a:t>Only recommends </a:t>
            </a:r>
            <a:r>
              <a:rPr lang="en-US" sz="3200" dirty="0" err="1"/>
              <a:t>nonclustered</a:t>
            </a:r>
            <a:r>
              <a:rPr lang="en-US" sz="3200" dirty="0"/>
              <a:t> indexes.</a:t>
            </a:r>
          </a:p>
          <a:p>
            <a:pPr lvl="1"/>
            <a:r>
              <a:rPr lang="en-US" sz="2800" dirty="0"/>
              <a:t>Won’t recommend a clustered index on a heap, </a:t>
            </a:r>
            <a:r>
              <a:rPr lang="en-US" sz="2800" b="1" i="1" dirty="0"/>
              <a:t>you</a:t>
            </a:r>
            <a:r>
              <a:rPr lang="en-US" sz="2800" b="1" dirty="0"/>
              <a:t> </a:t>
            </a:r>
            <a:r>
              <a:rPr lang="en-US" sz="2800" dirty="0"/>
              <a:t>have to fix that!</a:t>
            </a:r>
          </a:p>
          <a:p>
            <a:pPr lvl="1"/>
            <a:r>
              <a:rPr lang="en-US" sz="2800" dirty="0"/>
              <a:t>Won’t recommend </a:t>
            </a:r>
            <a:r>
              <a:rPr lang="en-US" sz="2800" dirty="0" err="1"/>
              <a:t>columnstore</a:t>
            </a:r>
            <a:r>
              <a:rPr lang="en-US" sz="2800" dirty="0"/>
              <a:t>, xml, spatial index types.</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a:bodyPr>
          <a:lstStyle/>
          <a:p>
            <a:r>
              <a:rPr lang="en-US" sz="4000" b="0" dirty="0"/>
              <a:t>Must be used with </a:t>
            </a:r>
            <a:r>
              <a:rPr lang="en-US" sz="4000" dirty="0"/>
              <a:t>sobriety</a:t>
            </a:r>
            <a:r>
              <a:rPr lang="en-US" sz="4000" b="0" dirty="0"/>
              <a:t>.  Don’t create every suggested missing index or your update/insert/deletes will suffer. </a:t>
            </a:r>
          </a:p>
          <a:p>
            <a:r>
              <a:rPr lang="en-US" sz="4000" b="0" dirty="0"/>
              <a:t>Nonclustered Indexes exist physically as copies of your table, and must be kept up to date too, thus the overhead cost to every write. However,</a:t>
            </a:r>
          </a:p>
          <a:p>
            <a:r>
              <a:rPr lang="en-US" sz="4000" dirty="0"/>
              <a:t>Writes can benefit </a:t>
            </a:r>
            <a:r>
              <a:rPr lang="en-US" sz="4000" b="0" dirty="0"/>
              <a:t>from nonclustered indexes by making the source query more efficient.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53</a:t>
            </a:fld>
            <a:endParaRPr lang="en-US"/>
          </a:p>
        </p:txBody>
      </p:sp>
    </p:spTree>
    <p:extLst>
      <p:ext uri="{BB962C8B-B14F-4D97-AF65-F5344CB8AC3E}">
        <p14:creationId xmlns:p14="http://schemas.microsoft.com/office/powerpoint/2010/main" val="10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152400" y="914400"/>
            <a:ext cx="11734800" cy="5410200"/>
          </a:xfrm>
        </p:spPr>
        <p:txBody>
          <a:bodyPr>
            <a:normAutofit fontScale="92500" lnSpcReduction="10000"/>
          </a:bodyPr>
          <a:lstStyle/>
          <a:p>
            <a:r>
              <a:rPr lang="en-US" sz="4000" dirty="0"/>
              <a:t>Indexes should be created to help many queries,</a:t>
            </a:r>
          </a:p>
          <a:p>
            <a:r>
              <a:rPr lang="en-US" sz="4000" dirty="0"/>
              <a:t>	many index suggestions.</a:t>
            </a:r>
          </a:p>
          <a:p>
            <a:pPr lvl="1"/>
            <a:r>
              <a:rPr lang="en-US" sz="3600" dirty="0"/>
              <a:t>Suggestions may only differ only by the columns in the key vs. </a:t>
            </a:r>
            <a:r>
              <a:rPr lang="en-US" sz="3600" dirty="0" err="1"/>
              <a:t>INCLUDE’d</a:t>
            </a:r>
            <a:r>
              <a:rPr lang="en-US" sz="3600" dirty="0"/>
              <a:t>, or by a small number of columns.</a:t>
            </a:r>
          </a:p>
          <a:p>
            <a:pPr lvl="1"/>
            <a:r>
              <a:rPr lang="en-US" sz="3600" dirty="0"/>
              <a:t>Combine suggestions together with common key columns in the same order starting, and a combined INCLUDE list.</a:t>
            </a:r>
          </a:p>
          <a:p>
            <a:pPr lvl="1"/>
            <a:r>
              <a:rPr lang="en-US" sz="3600" dirty="0"/>
              <a:t>Combine with existing indexes on the table as well, potentially replacing an old index. </a:t>
            </a:r>
          </a:p>
          <a:p>
            <a:pPr lvl="1"/>
            <a:r>
              <a:rPr lang="en-US" sz="3600" dirty="0"/>
              <a:t>However, be careful not to change the uniqueness of the table. A unique index = a unique constraint.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54</a:t>
            </a:fld>
            <a:endParaRPr lang="en-US"/>
          </a:p>
        </p:txBody>
      </p:sp>
    </p:spTree>
    <p:extLst>
      <p:ext uri="{BB962C8B-B14F-4D97-AF65-F5344CB8AC3E}">
        <p14:creationId xmlns:p14="http://schemas.microsoft.com/office/powerpoint/2010/main" val="352904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a:xfrm>
            <a:off x="228600" y="838201"/>
            <a:ext cx="11811000" cy="5562599"/>
          </a:xfrm>
        </p:spPr>
        <p:txBody>
          <a:bodyPr>
            <a:normAutofit/>
          </a:bodyPr>
          <a:lstStyle/>
          <a:p>
            <a:pPr marL="109537" indent="0"/>
            <a:r>
              <a:rPr lang="en-US" sz="4400" dirty="0"/>
              <a:t>When to use?</a:t>
            </a:r>
          </a:p>
          <a:p>
            <a:r>
              <a:rPr lang="en-US" sz="4000" dirty="0"/>
              <a:t>After recording actual usage in production.</a:t>
            </a:r>
          </a:p>
          <a:p>
            <a:pPr lvl="1"/>
            <a:r>
              <a:rPr lang="en-US" sz="3600" dirty="0"/>
              <a:t>Don’t use during development, too misleading.</a:t>
            </a:r>
          </a:p>
          <a:p>
            <a:pPr lvl="1"/>
            <a:r>
              <a:rPr lang="en-US" sz="3600" dirty="0"/>
              <a:t>Do use during user testing to simulate actual usage.</a:t>
            </a:r>
          </a:p>
          <a:p>
            <a:pPr lvl="1"/>
            <a:r>
              <a:rPr lang="en-US" sz="3600" dirty="0"/>
              <a:t>Do use on your production environment after a stable period of active and typical activity.</a:t>
            </a:r>
          </a:p>
          <a:p>
            <a:pPr lvl="1"/>
            <a:r>
              <a:rPr lang="en-US" sz="3600" dirty="0"/>
              <a:t>Try to capture an entire business cycle (weekly payroll, month-end reporting, quarterly or annual, etc.)</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55</a:t>
            </a:fld>
            <a:endParaRPr lang="en-US"/>
          </a:p>
        </p:txBody>
      </p:sp>
    </p:spTree>
    <p:extLst>
      <p:ext uri="{BB962C8B-B14F-4D97-AF65-F5344CB8AC3E}">
        <p14:creationId xmlns:p14="http://schemas.microsoft.com/office/powerpoint/2010/main" val="2296208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normAutofit/>
          </a:bodyPr>
          <a:lstStyle/>
          <a:p>
            <a:r>
              <a:rPr lang="en-US" sz="3200" dirty="0"/>
              <a:t>Final Note on Missing Indexes Views</a:t>
            </a:r>
          </a:p>
        </p:txBody>
      </p:sp>
      <p:sp>
        <p:nvSpPr>
          <p:cNvPr id="3" name="Content Placeholder 2"/>
          <p:cNvSpPr>
            <a:spLocks noGrp="1"/>
          </p:cNvSpPr>
          <p:nvPr>
            <p:ph idx="1"/>
          </p:nvPr>
        </p:nvSpPr>
        <p:spPr>
          <a:xfrm>
            <a:off x="228600" y="762000"/>
            <a:ext cx="11811000" cy="4114800"/>
          </a:xfrm>
        </p:spPr>
        <p:txBody>
          <a:bodyPr>
            <a:normAutofit/>
          </a:bodyPr>
          <a:lstStyle/>
          <a:p>
            <a:r>
              <a:rPr lang="en-US" sz="3600" dirty="0"/>
              <a:t>Since SQL 2008 – Missing index views have been integrated into the show query plan screens in SSMS.  </a:t>
            </a:r>
          </a:p>
          <a:p>
            <a:pPr lvl="1"/>
            <a:r>
              <a:rPr lang="en-US" sz="3200" dirty="0"/>
              <a:t>But </a:t>
            </a:r>
            <a:r>
              <a:rPr lang="en-US" sz="3200" u="sng" dirty="0"/>
              <a:t>don’t</a:t>
            </a:r>
            <a:r>
              <a:rPr lang="en-US" sz="3200" dirty="0"/>
              <a:t> use this to create new indexes. Very few queries are important enough to deserve their </a:t>
            </a:r>
            <a:r>
              <a:rPr lang="en-US" sz="3200" i="1" dirty="0"/>
              <a:t>own indexes</a:t>
            </a:r>
            <a:r>
              <a:rPr lang="en-US" sz="3200" dirty="0"/>
              <a:t>.</a:t>
            </a:r>
          </a:p>
          <a:p>
            <a:pPr lvl="1"/>
            <a:r>
              <a:rPr lang="en-US" sz="3200" dirty="0"/>
              <a:t>Take a look at the whole picture, including </a:t>
            </a:r>
            <a:r>
              <a:rPr lang="en-US" sz="3200" b="1" dirty="0"/>
              <a:t>all</a:t>
            </a:r>
            <a:r>
              <a:rPr lang="en-US" sz="3200" dirty="0"/>
              <a:t> suggested indexes </a:t>
            </a:r>
            <a:r>
              <a:rPr lang="en-US" sz="3200" i="1" dirty="0"/>
              <a:t>and all existing indexes</a:t>
            </a:r>
            <a:r>
              <a:rPr lang="en-US" sz="3200" dirty="0"/>
              <a:t> before creating any indexes.</a:t>
            </a:r>
          </a:p>
          <a:p>
            <a:pPr lvl="1"/>
            <a:r>
              <a:rPr lang="en-US" sz="3200" dirty="0"/>
              <a:t>Treat this as an alert!</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56</a:t>
            </a:fld>
            <a:endParaRPr lang="en-US"/>
          </a:p>
        </p:txBody>
      </p:sp>
      <p:pic>
        <p:nvPicPr>
          <p:cNvPr id="5" name="Picture 4"/>
          <p:cNvPicPr>
            <a:picLocks noChangeAspect="1"/>
          </p:cNvPicPr>
          <p:nvPr/>
        </p:nvPicPr>
        <p:blipFill rotWithShape="1">
          <a:blip r:embed="rId2"/>
          <a:srcRect r="35518"/>
          <a:stretch/>
        </p:blipFill>
        <p:spPr>
          <a:xfrm>
            <a:off x="2133600" y="4782927"/>
            <a:ext cx="8991600" cy="1276350"/>
          </a:xfrm>
          <a:prstGeom prst="rect">
            <a:avLst/>
          </a:prstGeom>
        </p:spPr>
      </p:pic>
      <p:sp>
        <p:nvSpPr>
          <p:cNvPr id="8" name="Right Arrow 7"/>
          <p:cNvSpPr/>
          <p:nvPr/>
        </p:nvSpPr>
        <p:spPr>
          <a:xfrm>
            <a:off x="1524000" y="5097018"/>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Missing Indexes Views</a:t>
            </a:r>
            <a:endParaRPr lang="en-US" dirty="0"/>
          </a:p>
        </p:txBody>
      </p:sp>
      <p:sp>
        <p:nvSpPr>
          <p:cNvPr id="3" name="Content Placeholder 2"/>
          <p:cNvSpPr>
            <a:spLocks noGrp="1"/>
          </p:cNvSpPr>
          <p:nvPr>
            <p:ph idx="1"/>
          </p:nvPr>
        </p:nvSpPr>
        <p:spPr/>
        <p:txBody>
          <a:bodyPr>
            <a:normAutofit/>
          </a:bodyPr>
          <a:lstStyle/>
          <a:p>
            <a:pPr marL="0" indent="0"/>
            <a:r>
              <a:rPr lang="en-US" sz="3600" dirty="0"/>
              <a:t>Lab</a:t>
            </a:r>
          </a:p>
          <a:p>
            <a:r>
              <a:rPr lang="en-US" sz="3600" b="0" dirty="0"/>
              <a:t>lab - missing index setup </a:t>
            </a:r>
            <a:r>
              <a:rPr lang="en-US" sz="3600" b="0" dirty="0" err="1"/>
              <a:t>demo.sql</a:t>
            </a:r>
            <a:r>
              <a:rPr lang="en-US" sz="3600" b="0" dirty="0"/>
              <a:t> </a:t>
            </a:r>
          </a:p>
          <a:p>
            <a:r>
              <a:rPr lang="en-US" sz="3600" b="0" dirty="0"/>
              <a:t>missing </a:t>
            </a:r>
            <a:r>
              <a:rPr lang="en-US" sz="3600" b="0" dirty="0" err="1"/>
              <a:t>indexes.sql</a:t>
            </a:r>
            <a:endParaRPr lang="en-US" sz="3600" b="0" dirty="0"/>
          </a:p>
          <a:p>
            <a:endParaRPr lang="en-US" sz="3600" dirty="0"/>
          </a:p>
          <a:p>
            <a:pPr lvl="1"/>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1066801"/>
            <a:ext cx="11455400" cy="5219700"/>
          </a:xfrm>
        </p:spPr>
        <p:txBody>
          <a:bodyPr>
            <a:normAutofit/>
          </a:bodyPr>
          <a:lstStyle/>
          <a:p>
            <a:pPr marL="571500" indent="-571500">
              <a:buFont typeface="Arial" panose="020B0604020202020204" pitchFamily="34" charset="0"/>
              <a:buChar char="•"/>
            </a:pPr>
            <a:r>
              <a:rPr lang="en-US" sz="4400" b="0" dirty="0"/>
              <a:t>Tracks access operations on </a:t>
            </a:r>
            <a:r>
              <a:rPr lang="en-US" sz="4400" dirty="0"/>
              <a:t>all indexes and HEAPs</a:t>
            </a:r>
            <a:r>
              <a:rPr lang="en-US" sz="4400" b="0" dirty="0"/>
              <a:t>, cumulatively.  </a:t>
            </a:r>
          </a:p>
          <a:p>
            <a:pPr marL="571500" indent="-571500">
              <a:buFont typeface="Arial" panose="020B0604020202020204" pitchFamily="34" charset="0"/>
              <a:buChar char="•"/>
            </a:pPr>
            <a:r>
              <a:rPr lang="en-US" sz="4400" b="0" dirty="0"/>
              <a:t>Data resets with the instance, or if the database is detached.</a:t>
            </a:r>
          </a:p>
          <a:p>
            <a:pPr marL="571500" indent="-571500">
              <a:buFont typeface="Arial" panose="020B0604020202020204" pitchFamily="34" charset="0"/>
              <a:buChar char="•"/>
            </a:pPr>
            <a:r>
              <a:rPr lang="en-US" sz="4400" b="0" dirty="0"/>
              <a:t>Retains data through maintenance operations.</a:t>
            </a:r>
          </a:p>
          <a:p>
            <a:pPr marL="571500" indent="-571500">
              <a:buFont typeface="Arial" panose="020B0604020202020204" pitchFamily="34" charset="0"/>
              <a:buChar char="•"/>
            </a:pPr>
            <a:r>
              <a:rPr lang="en-US" sz="4400" b="0" dirty="0"/>
              <a:t>Joins to </a:t>
            </a:r>
            <a:r>
              <a:rPr lang="en-US" sz="4400" dirty="0" err="1"/>
              <a:t>sys.indexes</a:t>
            </a:r>
            <a:r>
              <a:rPr lang="en-US" sz="4400" b="0" dirty="0"/>
              <a:t> on </a:t>
            </a:r>
            <a:r>
              <a:rPr lang="en-US" sz="4400" b="0" dirty="0" err="1"/>
              <a:t>object_id</a:t>
            </a:r>
            <a:r>
              <a:rPr lang="en-US" sz="4400" b="0" dirty="0"/>
              <a:t>, </a:t>
            </a:r>
            <a:r>
              <a:rPr lang="en-US" sz="4400" b="0" dirty="0" err="1"/>
              <a:t>index_id</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914400"/>
            <a:ext cx="11455400" cy="5257800"/>
          </a:xfrm>
        </p:spPr>
        <p:txBody>
          <a:bodyPr>
            <a:normAutofit/>
          </a:bodyPr>
          <a:lstStyle/>
          <a:p>
            <a:pPr marL="0" indent="0"/>
            <a:r>
              <a:rPr lang="en-US" sz="4800" dirty="0"/>
              <a:t>How to use?</a:t>
            </a:r>
          </a:p>
          <a:p>
            <a:pPr marL="457200" indent="-457200">
              <a:buFont typeface="Arial" panose="020B0604020202020204" pitchFamily="34" charset="0"/>
              <a:buChar char="•"/>
            </a:pPr>
            <a:r>
              <a:rPr lang="en-US" sz="3600" b="0" dirty="0"/>
              <a:t>Zero values in </a:t>
            </a:r>
            <a:r>
              <a:rPr lang="en-US" sz="3600" b="0" dirty="0" err="1"/>
              <a:t>user_lookups</a:t>
            </a:r>
            <a:r>
              <a:rPr lang="en-US" sz="3600" b="0" dirty="0"/>
              <a:t>, </a:t>
            </a:r>
            <a:r>
              <a:rPr lang="en-US" sz="3600" b="0" dirty="0" err="1"/>
              <a:t>user_seeks</a:t>
            </a:r>
            <a:r>
              <a:rPr lang="en-US" sz="3600" b="0" dirty="0"/>
              <a:t>, and </a:t>
            </a:r>
            <a:r>
              <a:rPr lang="en-US" sz="3600" b="0" dirty="0" err="1"/>
              <a:t>user_scans</a:t>
            </a:r>
            <a:r>
              <a:rPr lang="en-US" sz="3600" b="0" dirty="0"/>
              <a:t> = This index isn’t being read from.</a:t>
            </a:r>
          </a:p>
          <a:p>
            <a:pPr marL="457200" indent="-457200">
              <a:buFont typeface="Arial" panose="020B0604020202020204" pitchFamily="34" charset="0"/>
              <a:buChar char="•"/>
            </a:pPr>
            <a:r>
              <a:rPr lang="en-US" sz="3600" b="0" dirty="0" err="1"/>
              <a:t>User_updates</a:t>
            </a:r>
            <a:r>
              <a:rPr lang="en-US" sz="3600" b="0" dirty="0"/>
              <a:t> (writes) greater than the sum of reads</a:t>
            </a:r>
            <a:br>
              <a:rPr lang="en-US" sz="3600" b="0" dirty="0"/>
            </a:br>
            <a:r>
              <a:rPr lang="en-US" sz="3600" b="0" dirty="0"/>
              <a:t>= This index might hurt more than it helps.</a:t>
            </a:r>
          </a:p>
          <a:p>
            <a:pPr marL="457200" indent="-457200">
              <a:buFont typeface="Arial" panose="020B0604020202020204" pitchFamily="34" charset="0"/>
              <a:buChar char="•"/>
            </a:pPr>
            <a:r>
              <a:rPr lang="en-US" sz="3600" b="0" dirty="0"/>
              <a:t>This criteria could be different based on intended table usage.</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59</a:t>
            </a:fld>
            <a:endParaRPr lang="en-US"/>
          </a:p>
        </p:txBody>
      </p:sp>
    </p:spTree>
    <p:extLst>
      <p:ext uri="{BB962C8B-B14F-4D97-AF65-F5344CB8AC3E}">
        <p14:creationId xmlns:p14="http://schemas.microsoft.com/office/powerpoint/2010/main" val="399878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wait_stats</a:t>
            </a:r>
            <a:r>
              <a:rPr lang="en-US" b="1" dirty="0"/>
              <a:t> DMV’s</a:t>
            </a:r>
          </a:p>
        </p:txBody>
      </p:sp>
      <p:sp>
        <p:nvSpPr>
          <p:cNvPr id="2" name="Content Placeholder 1"/>
          <p:cNvSpPr>
            <a:spLocks noGrp="1"/>
          </p:cNvSpPr>
          <p:nvPr>
            <p:ph idx="1"/>
          </p:nvPr>
        </p:nvSpPr>
        <p:spPr/>
        <p:txBody>
          <a:bodyPr>
            <a:normAutofit/>
          </a:bodyPr>
          <a:lstStyle/>
          <a:p>
            <a:r>
              <a:rPr lang="en-US" sz="4000" dirty="0"/>
              <a:t>Wait Stats can be powerful diagnostic tools.</a:t>
            </a:r>
          </a:p>
          <a:p>
            <a:endParaRPr lang="en-US" sz="4000" dirty="0"/>
          </a:p>
          <a:p>
            <a:r>
              <a:rPr lang="en-US" sz="3600" dirty="0" err="1"/>
              <a:t>dm_os_wait_stats</a:t>
            </a:r>
            <a:r>
              <a:rPr lang="en-US" sz="3600" dirty="0"/>
              <a:t> - Aggregate for the Instance</a:t>
            </a:r>
          </a:p>
          <a:p>
            <a:r>
              <a:rPr lang="en-US" sz="3600" dirty="0" err="1"/>
              <a:t>dm_os_waiting_tasks</a:t>
            </a:r>
            <a:r>
              <a:rPr lang="en-US" sz="3600" dirty="0"/>
              <a:t> – Live Sessions</a:t>
            </a:r>
          </a:p>
          <a:p>
            <a:r>
              <a:rPr lang="en-US" sz="3600" dirty="0" err="1"/>
              <a:t>dm_exec_session_wait_stats</a:t>
            </a:r>
            <a:r>
              <a:rPr lang="en-US" sz="3600" dirty="0"/>
              <a:t> – Aggregate Session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a:t>
            </a:fld>
            <a:endParaRPr lang="en-US"/>
          </a:p>
        </p:txBody>
      </p:sp>
    </p:spTree>
    <p:extLst>
      <p:ext uri="{BB962C8B-B14F-4D97-AF65-F5344CB8AC3E}">
        <p14:creationId xmlns:p14="http://schemas.microsoft.com/office/powerpoint/2010/main" val="538042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sys.dm_db_index_usage_stats</a:t>
            </a:r>
            <a:endParaRPr lang="en-US" dirty="0"/>
          </a:p>
        </p:txBody>
      </p:sp>
      <p:sp>
        <p:nvSpPr>
          <p:cNvPr id="3" name="Content Placeholder 2"/>
          <p:cNvSpPr>
            <a:spLocks noGrp="1"/>
          </p:cNvSpPr>
          <p:nvPr>
            <p:ph idx="1"/>
          </p:nvPr>
        </p:nvSpPr>
        <p:spPr>
          <a:xfrm>
            <a:off x="228600" y="761999"/>
            <a:ext cx="11811000" cy="5524501"/>
          </a:xfrm>
        </p:spPr>
        <p:txBody>
          <a:bodyPr>
            <a:normAutofit/>
          </a:bodyPr>
          <a:lstStyle/>
          <a:p>
            <a:pPr marL="0" indent="0"/>
            <a:r>
              <a:rPr lang="en-US" sz="5400" dirty="0"/>
              <a:t>When to use?</a:t>
            </a:r>
          </a:p>
          <a:p>
            <a:r>
              <a:rPr lang="en-US" sz="4000" b="0" dirty="0"/>
              <a:t>Similar to the missing index DMV’s.</a:t>
            </a:r>
          </a:p>
          <a:p>
            <a:r>
              <a:rPr lang="en-US" sz="4000" b="0" dirty="0"/>
              <a:t>Use after a </a:t>
            </a:r>
            <a:r>
              <a:rPr lang="en-US" sz="4000" b="0" i="1" dirty="0"/>
              <a:t>stable </a:t>
            </a:r>
            <a:r>
              <a:rPr lang="en-US" sz="4000" b="0" dirty="0"/>
              <a:t>period of </a:t>
            </a:r>
            <a:r>
              <a:rPr lang="en-US" sz="4000" b="0" i="1" dirty="0"/>
              <a:t>actual production </a:t>
            </a:r>
            <a:r>
              <a:rPr lang="en-US" sz="4000" b="0" dirty="0"/>
              <a:t>use.</a:t>
            </a:r>
          </a:p>
          <a:p>
            <a:r>
              <a:rPr lang="en-US" sz="4000" b="0" dirty="0"/>
              <a:t>Try to capture a business cycle (weekly payroll, month-end reporting, quarterly or annual, etc.)</a:t>
            </a:r>
          </a:p>
          <a:p>
            <a:endParaRPr lang="en-US" sz="4000" dirty="0"/>
          </a:p>
          <a:p>
            <a:r>
              <a:rPr lang="en-US" sz="4000" dirty="0"/>
              <a:t>Lab: </a:t>
            </a:r>
            <a:r>
              <a:rPr lang="en-US" sz="4000" b="0" dirty="0" err="1"/>
              <a:t>index_usage_stats.sql</a:t>
            </a:r>
            <a:endParaRPr lang="en-US" sz="4000" b="0" dirty="0"/>
          </a:p>
          <a:p>
            <a:endParaRPr lang="en-US" sz="40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60</a:t>
            </a:fld>
            <a:endParaRPr lang="en-US"/>
          </a:p>
        </p:txBody>
      </p:sp>
    </p:spTree>
    <p:extLst>
      <p:ext uri="{BB962C8B-B14F-4D97-AF65-F5344CB8AC3E}">
        <p14:creationId xmlns:p14="http://schemas.microsoft.com/office/powerpoint/2010/main" val="3798850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BEE2-6D7E-4D11-915E-E88EA91DB2A9}"/>
              </a:ext>
            </a:extLst>
          </p:cNvPr>
          <p:cNvSpPr>
            <a:spLocks noGrp="1"/>
          </p:cNvSpPr>
          <p:nvPr>
            <p:ph type="title"/>
          </p:nvPr>
        </p:nvSpPr>
        <p:spPr/>
        <p:txBody>
          <a:bodyPr/>
          <a:lstStyle/>
          <a:p>
            <a:r>
              <a:rPr lang="en-US" dirty="0"/>
              <a:t>Index DMV’s in Summary</a:t>
            </a:r>
          </a:p>
        </p:txBody>
      </p:sp>
      <p:sp>
        <p:nvSpPr>
          <p:cNvPr id="3" name="Content Placeholder 2">
            <a:extLst>
              <a:ext uri="{FF2B5EF4-FFF2-40B4-BE49-F238E27FC236}">
                <a16:creationId xmlns:a16="http://schemas.microsoft.com/office/drawing/2014/main" id="{D70137A2-CDE9-4E46-934A-743B40ED5568}"/>
              </a:ext>
            </a:extLst>
          </p:cNvPr>
          <p:cNvSpPr>
            <a:spLocks noGrp="1"/>
          </p:cNvSpPr>
          <p:nvPr>
            <p:ph idx="1"/>
          </p:nvPr>
        </p:nvSpPr>
        <p:spPr/>
        <p:txBody>
          <a:bodyPr>
            <a:normAutofit fontScale="92500" lnSpcReduction="20000"/>
          </a:bodyPr>
          <a:lstStyle/>
          <a:p>
            <a:r>
              <a:rPr lang="en-US" sz="4000" dirty="0"/>
              <a:t>Physical stats DMV’s:</a:t>
            </a:r>
          </a:p>
          <a:p>
            <a:r>
              <a:rPr lang="en-US" sz="4000" b="0" dirty="0"/>
              <a:t>Help you evaluate need for index maintenance</a:t>
            </a:r>
          </a:p>
          <a:p>
            <a:endParaRPr lang="en-US" sz="4000" dirty="0"/>
          </a:p>
          <a:p>
            <a:r>
              <a:rPr lang="en-US" sz="4000" dirty="0"/>
              <a:t>Missing Index DMV’s:</a:t>
            </a:r>
          </a:p>
          <a:p>
            <a:r>
              <a:rPr lang="en-US" sz="4000" b="0" dirty="0"/>
              <a:t>Help you design new </a:t>
            </a:r>
            <a:r>
              <a:rPr lang="en-US" sz="4000" b="0" dirty="0" err="1"/>
              <a:t>nonclustered</a:t>
            </a:r>
            <a:r>
              <a:rPr lang="en-US" sz="4000" b="0" dirty="0"/>
              <a:t> indexes </a:t>
            </a:r>
          </a:p>
          <a:p>
            <a:endParaRPr lang="en-US" sz="4000" b="0" dirty="0"/>
          </a:p>
          <a:p>
            <a:r>
              <a:rPr lang="en-US" sz="4000" dirty="0"/>
              <a:t>Index Usage Stats DMV:</a:t>
            </a:r>
          </a:p>
          <a:p>
            <a:r>
              <a:rPr lang="en-US" sz="4000" b="0" dirty="0"/>
              <a:t>Helps you evaluate existing index usage</a:t>
            </a:r>
          </a:p>
          <a:p>
            <a:endParaRPr lang="en-US" sz="4000" b="0" dirty="0"/>
          </a:p>
        </p:txBody>
      </p:sp>
    </p:spTree>
    <p:extLst>
      <p:ext uri="{BB962C8B-B14F-4D97-AF65-F5344CB8AC3E}">
        <p14:creationId xmlns:p14="http://schemas.microsoft.com/office/powerpoint/2010/main" val="2491936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C897-D1CF-4EDF-8A48-A7925BF03F6B}"/>
              </a:ext>
            </a:extLst>
          </p:cNvPr>
          <p:cNvSpPr>
            <a:spLocks noGrp="1"/>
          </p:cNvSpPr>
          <p:nvPr>
            <p:ph type="title"/>
          </p:nvPr>
        </p:nvSpPr>
        <p:spPr/>
        <p:txBody>
          <a:bodyPr/>
          <a:lstStyle/>
          <a:p>
            <a:r>
              <a:rPr lang="en-US" dirty="0"/>
              <a:t>DMV Rapid-fire ROUND BEGINS</a:t>
            </a:r>
          </a:p>
        </p:txBody>
      </p:sp>
    </p:spTree>
    <p:extLst>
      <p:ext uri="{BB962C8B-B14F-4D97-AF65-F5344CB8AC3E}">
        <p14:creationId xmlns:p14="http://schemas.microsoft.com/office/powerpoint/2010/main" val="3776688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7"/>
            <a:ext cx="12192000" cy="762000"/>
          </a:xfrm>
        </p:spPr>
        <p:txBody>
          <a:bodyPr>
            <a:normAutofit/>
          </a:bodyPr>
          <a:lstStyle/>
          <a:p>
            <a:pPr lvl="0"/>
            <a:r>
              <a:rPr lang="en-US" sz="3600" dirty="0" err="1"/>
              <a:t>sys.dm_os_performance_counters</a:t>
            </a:r>
            <a:endParaRPr lang="en-US" sz="3600" dirty="0"/>
          </a:p>
        </p:txBody>
      </p:sp>
      <p:sp>
        <p:nvSpPr>
          <p:cNvPr id="3" name="Content Placeholder 2"/>
          <p:cNvSpPr>
            <a:spLocks noGrp="1"/>
          </p:cNvSpPr>
          <p:nvPr>
            <p:ph idx="1"/>
          </p:nvPr>
        </p:nvSpPr>
        <p:spPr>
          <a:xfrm>
            <a:off x="457200" y="838201"/>
            <a:ext cx="11353800" cy="5448300"/>
          </a:xfrm>
        </p:spPr>
        <p:txBody>
          <a:bodyPr>
            <a:normAutofit/>
          </a:bodyPr>
          <a:lstStyle/>
          <a:p>
            <a:pPr marL="457200" indent="-457200">
              <a:buFont typeface="Arial" panose="020B0604020202020204" pitchFamily="34" charset="0"/>
              <a:buChar char="•"/>
            </a:pPr>
            <a:r>
              <a:rPr lang="en-US" sz="4000" dirty="0"/>
              <a:t>Query Perfmon stats with T-SQL (not WSQL!)</a:t>
            </a:r>
          </a:p>
          <a:p>
            <a:pPr marL="457200" indent="-457200">
              <a:buFont typeface="Arial" panose="020B0604020202020204" pitchFamily="34" charset="0"/>
              <a:buChar char="•"/>
            </a:pPr>
            <a:r>
              <a:rPr lang="en-US" sz="4000" b="0" dirty="0"/>
              <a:t>Replaces the deprecated </a:t>
            </a:r>
            <a:r>
              <a:rPr lang="en-US" sz="4000" b="0" dirty="0" err="1"/>
              <a:t>sys.sysperfinfo</a:t>
            </a:r>
            <a:endParaRPr lang="en-US" sz="4000" b="0" dirty="0"/>
          </a:p>
          <a:p>
            <a:pPr marL="457200" indent="-457200">
              <a:buFont typeface="Arial" panose="020B0604020202020204" pitchFamily="34" charset="0"/>
              <a:buChar char="•"/>
            </a:pPr>
            <a:r>
              <a:rPr lang="en-US" sz="4000" b="0" dirty="0"/>
              <a:t>Includes hundreds of “</a:t>
            </a:r>
            <a:r>
              <a:rPr lang="en-US" sz="4000" b="0" dirty="0" err="1"/>
              <a:t>SQLServer</a:t>
            </a:r>
            <a:r>
              <a:rPr lang="en-US" sz="4000" b="0" dirty="0"/>
              <a:t>:” related performance counters, including all instances.</a:t>
            </a:r>
          </a:p>
          <a:p>
            <a:pPr marL="457200" indent="-457200">
              <a:buFont typeface="Arial" panose="020B0604020202020204" pitchFamily="34" charset="0"/>
              <a:buChar char="•"/>
            </a:pPr>
            <a:r>
              <a:rPr lang="en-US" sz="4000" b="0" dirty="0">
                <a:solidFill>
                  <a:schemeClr val="tx1"/>
                </a:solidFill>
              </a:rPr>
              <a:t>Slightly more involved to read than the values out of perfmon</a:t>
            </a:r>
          </a:p>
          <a:p>
            <a:endParaRPr lang="en-US" sz="40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63</a:t>
            </a:fld>
            <a:endParaRPr lang="en-US"/>
          </a:p>
        </p:txBody>
      </p:sp>
      <p:sp>
        <p:nvSpPr>
          <p:cNvPr id="5" name="Content Placeholder 2"/>
          <p:cNvSpPr txBox="1">
            <a:spLocks/>
          </p:cNvSpPr>
          <p:nvPr/>
        </p:nvSpPr>
        <p:spPr>
          <a:xfrm>
            <a:off x="1981200" y="4343401"/>
            <a:ext cx="8229600" cy="13716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None/>
              <a:defRPr sz="2400" b="1" kern="1200" cap="none" baseline="0">
                <a:solidFill>
                  <a:srgbClr val="7EBF36"/>
                </a:solidFill>
                <a:latin typeface="+mn-lt"/>
                <a:ea typeface="+mn-ea"/>
                <a:cs typeface="+mn-cs"/>
              </a:defRPr>
            </a:lvl1pPr>
            <a:lvl2pPr marL="742950" indent="-285750" algn="l" defTabSz="457200" rtl="0" eaLnBrk="1" latinLnBrk="0" hangingPunct="1">
              <a:spcBef>
                <a:spcPct val="20000"/>
              </a:spcBef>
              <a:buFont typeface="Arial"/>
              <a:buNone/>
              <a:defRPr sz="2000" kern="1200" baseline="0">
                <a:solidFill>
                  <a:srgbClr val="3D156F"/>
                </a:solidFill>
                <a:latin typeface="+mn-lt"/>
                <a:ea typeface="+mn-ea"/>
                <a:cs typeface="+mn-cs"/>
              </a:defRPr>
            </a:lvl2pPr>
            <a:lvl3pPr marL="1143000" indent="-228600" algn="l" defTabSz="457200" rtl="0" eaLnBrk="1" latinLnBrk="0" hangingPunct="1">
              <a:spcBef>
                <a:spcPct val="20000"/>
              </a:spcBef>
              <a:buFont typeface="Arial"/>
              <a:buNone/>
              <a:defRPr sz="1800" b="1" kern="1200" baseline="0">
                <a:solidFill>
                  <a:srgbClr val="3D156F"/>
                </a:solidFill>
                <a:latin typeface="+mn-lt"/>
                <a:ea typeface="+mn-ea"/>
                <a:cs typeface="+mn-cs"/>
              </a:defRPr>
            </a:lvl3pPr>
            <a:lvl4pPr marL="1600200" indent="-228600" algn="l" defTabSz="457200" rtl="0" eaLnBrk="1" latinLnBrk="0" hangingPunct="1">
              <a:spcBef>
                <a:spcPct val="20000"/>
              </a:spcBef>
              <a:buFont typeface="Arial"/>
              <a:buChar char="–"/>
              <a:defRPr sz="1400" kern="1200" baseline="0">
                <a:solidFill>
                  <a:srgbClr val="3D156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sys.dm_os_performance_counters</a:t>
            </a:r>
            <a:endParaRPr lang="en-US" sz="3600" dirty="0"/>
          </a:p>
        </p:txBody>
      </p:sp>
      <p:sp>
        <p:nvSpPr>
          <p:cNvPr id="3" name="Content Placeholder 2"/>
          <p:cNvSpPr>
            <a:spLocks noGrp="1"/>
          </p:cNvSpPr>
          <p:nvPr>
            <p:ph idx="1"/>
          </p:nvPr>
        </p:nvSpPr>
        <p:spPr/>
        <p:txBody>
          <a:bodyPr>
            <a:normAutofit/>
          </a:bodyPr>
          <a:lstStyle/>
          <a:p>
            <a:pPr marL="57150" indent="0"/>
            <a:r>
              <a:rPr lang="en-US" sz="4400" dirty="0"/>
              <a:t>Lab</a:t>
            </a:r>
          </a:p>
          <a:p>
            <a:r>
              <a:rPr lang="en-US" sz="4400" b="0" dirty="0" err="1"/>
              <a:t>dm_os_performance_counters.sql</a:t>
            </a:r>
            <a:endParaRPr lang="en-US" sz="4400" b="0" dirty="0"/>
          </a:p>
          <a:p>
            <a:r>
              <a:rPr lang="en-US" sz="4400" b="0" dirty="0"/>
              <a:t>page life </a:t>
            </a:r>
            <a:r>
              <a:rPr lang="en-US" sz="4400" b="0" dirty="0" err="1"/>
              <a:t>expectancy.sql</a:t>
            </a:r>
            <a:endParaRPr lang="en-US" sz="4400" b="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64</a:t>
            </a:fld>
            <a:endParaRPr lang="en-US"/>
          </a:p>
        </p:txBody>
      </p:sp>
    </p:spTree>
    <p:extLst>
      <p:ext uri="{BB962C8B-B14F-4D97-AF65-F5344CB8AC3E}">
        <p14:creationId xmlns:p14="http://schemas.microsoft.com/office/powerpoint/2010/main" val="209597809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sys.dm_os_sys_memory</a:t>
            </a:r>
            <a:endParaRPr lang="en-US"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sz="4000" dirty="0"/>
              <a:t>Includes total and available physical memory and cache levels, current page life expectancy, and more memory-related data.</a:t>
            </a:r>
            <a:br>
              <a:rPr lang="en-US" sz="4000" dirty="0"/>
            </a:br>
            <a:endParaRPr lang="en-US" sz="4000" dirty="0"/>
          </a:p>
          <a:p>
            <a:pPr marL="457200" indent="-457200">
              <a:buFont typeface="Arial" panose="020B0604020202020204" pitchFamily="34" charset="0"/>
              <a:buChar char="•"/>
            </a:pPr>
            <a:r>
              <a:rPr lang="en-US" sz="3200" dirty="0"/>
              <a:t>Also flags for Low/High memory signals from Windows</a:t>
            </a:r>
          </a:p>
          <a:p>
            <a:pPr lvl="1"/>
            <a:r>
              <a:rPr lang="en-US" sz="2800" dirty="0"/>
              <a:t>Application can use to automatically scale itself up/down based on available server memory.</a:t>
            </a:r>
          </a:p>
          <a:p>
            <a:pPr lvl="1"/>
            <a:endParaRPr lang="en-US" sz="2800" dirty="0"/>
          </a:p>
          <a:p>
            <a:pPr lvl="1"/>
            <a:endParaRPr lang="en-US" sz="2800" dirty="0"/>
          </a:p>
          <a:p>
            <a:endParaRPr lang="en-US" sz="32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65</a:t>
            </a:fld>
            <a:endParaRPr lang="en-US"/>
          </a:p>
        </p:txBody>
      </p:sp>
    </p:spTree>
    <p:extLst>
      <p:ext uri="{BB962C8B-B14F-4D97-AF65-F5344CB8AC3E}">
        <p14:creationId xmlns:p14="http://schemas.microsoft.com/office/powerpoint/2010/main" val="1383976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a:t>
            </a:r>
            <a:r>
              <a:rPr lang="en-US" dirty="0" err="1"/>
              <a:t>dm_os_host_info</a:t>
            </a:r>
            <a:endParaRPr lang="en-US" dirty="0"/>
          </a:p>
        </p:txBody>
      </p:sp>
      <p:sp>
        <p:nvSpPr>
          <p:cNvPr id="3" name="Content Placeholder 2"/>
          <p:cNvSpPr>
            <a:spLocks noGrp="1"/>
          </p:cNvSpPr>
          <p:nvPr>
            <p:ph idx="1"/>
          </p:nvPr>
        </p:nvSpPr>
        <p:spPr>
          <a:xfrm>
            <a:off x="304800" y="990600"/>
            <a:ext cx="11734800" cy="5562599"/>
          </a:xfrm>
        </p:spPr>
        <p:txBody>
          <a:bodyPr>
            <a:normAutofit/>
          </a:bodyPr>
          <a:lstStyle/>
          <a:p>
            <a:pPr marL="457200" indent="-457200">
              <a:buFont typeface="Arial" panose="020B0604020202020204" pitchFamily="34" charset="0"/>
              <a:buChar char="•"/>
            </a:pPr>
            <a:r>
              <a:rPr lang="en-US" sz="3600" b="0" dirty="0"/>
              <a:t>Host server information including version info for both </a:t>
            </a:r>
            <a:r>
              <a:rPr lang="en-US" sz="3600" dirty="0"/>
              <a:t>Windows</a:t>
            </a:r>
            <a:r>
              <a:rPr lang="en-US" sz="3600" b="0" dirty="0"/>
              <a:t> and </a:t>
            </a:r>
            <a:r>
              <a:rPr lang="en-US" sz="3600" dirty="0"/>
              <a:t>Linux</a:t>
            </a:r>
            <a:r>
              <a:rPr lang="en-US" sz="3600" b="0" dirty="0"/>
              <a:t>, new to SQL Server 2017.</a:t>
            </a:r>
          </a:p>
          <a:p>
            <a:pPr marL="457200" indent="-457200">
              <a:buFont typeface="Arial" panose="020B0604020202020204" pitchFamily="34" charset="0"/>
              <a:buChar char="•"/>
            </a:pPr>
            <a:r>
              <a:rPr lang="en-US" sz="3600" b="0" dirty="0"/>
              <a:t>In your inventory or diagnostic queries, replace </a:t>
            </a:r>
            <a:r>
              <a:rPr lang="en-US" sz="3600" dirty="0" err="1"/>
              <a:t>sys.dm_os_windows_info</a:t>
            </a:r>
            <a:r>
              <a:rPr lang="en-US" sz="3600" dirty="0"/>
              <a:t>.</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1400" dirty="0"/>
          </a:p>
          <a:p>
            <a:pPr marL="0" indent="0"/>
            <a:endParaRPr lang="en-US" sz="1400" dirty="0"/>
          </a:p>
          <a:p>
            <a:pPr marL="0" indent="0"/>
            <a:r>
              <a:rPr lang="en-US" sz="1000" dirty="0"/>
              <a:t>Screenshots: </a:t>
            </a:r>
            <a:r>
              <a:rPr lang="en-US" sz="1000" dirty="0">
                <a:hlinkClick r:id="rId2"/>
              </a:rPr>
              <a:t>https://sqlxpertise.com/2017/10/16/sys-dm_os_host_info-dmv-to-find-operating-system-information-in-sql-server-2017/</a:t>
            </a:r>
            <a:endParaRPr lang="en-US" sz="1000" dirty="0"/>
          </a:p>
          <a:p>
            <a:pPr marL="457200" indent="-457200">
              <a:buFont typeface="Arial" panose="020B0604020202020204" pitchFamily="34" charset="0"/>
              <a:buChar char="•"/>
            </a:pPr>
            <a:endParaRPr lang="en-US" sz="3600" b="0" dirty="0"/>
          </a:p>
        </p:txBody>
      </p:sp>
      <p:pic>
        <p:nvPicPr>
          <p:cNvPr id="1026" name="Picture 2" descr="capture20171016105801406">
            <a:extLst>
              <a:ext uri="{FF2B5EF4-FFF2-40B4-BE49-F238E27FC236}">
                <a16:creationId xmlns:a16="http://schemas.microsoft.com/office/drawing/2014/main" id="{EC7CCFEC-7540-41C8-A24C-D79B0AEDD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3400425"/>
            <a:ext cx="6825224" cy="975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pture20171016105834926">
            <a:extLst>
              <a:ext uri="{FF2B5EF4-FFF2-40B4-BE49-F238E27FC236}">
                <a16:creationId xmlns:a16="http://schemas.microsoft.com/office/drawing/2014/main" id="{CE28B9D9-B8AC-42AC-9E1F-F1CE679CC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495800"/>
            <a:ext cx="688258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812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sys.dm_server_services</a:t>
            </a:r>
            <a:endParaRPr lang="en-US" dirty="0"/>
          </a:p>
        </p:txBody>
      </p:sp>
      <p:sp>
        <p:nvSpPr>
          <p:cNvPr id="3" name="Content Placeholder 2"/>
          <p:cNvSpPr>
            <a:spLocks noGrp="1"/>
          </p:cNvSpPr>
          <p:nvPr>
            <p:ph idx="1"/>
          </p:nvPr>
        </p:nvSpPr>
        <p:spPr>
          <a:xfrm>
            <a:off x="304800" y="990600"/>
            <a:ext cx="11734800" cy="5562599"/>
          </a:xfrm>
        </p:spPr>
        <p:txBody>
          <a:bodyPr>
            <a:normAutofit fontScale="92500" lnSpcReduction="20000"/>
          </a:bodyPr>
          <a:lstStyle/>
          <a:p>
            <a:r>
              <a:rPr lang="en-US" sz="3500" dirty="0"/>
              <a:t>SQL Server instance service information, including the last time the service was started, SQL Agent’s status, IFI…</a:t>
            </a:r>
          </a:p>
          <a:p>
            <a:endParaRPr lang="en-US" sz="2600" dirty="0"/>
          </a:p>
          <a:p>
            <a:pPr marL="0" indent="0"/>
            <a:r>
              <a:rPr lang="en-US" sz="2600" b="0" dirty="0">
                <a:solidFill>
                  <a:srgbClr val="0000FF"/>
                </a:solidFill>
              </a:rPr>
              <a:t>SELECT</a:t>
            </a:r>
            <a:r>
              <a:rPr lang="pt-BR" sz="2600" b="0" dirty="0">
                <a:solidFill>
                  <a:prstClr val="black"/>
                </a:solidFill>
              </a:rPr>
              <a:t> 	servicename </a:t>
            </a:r>
            <a:r>
              <a:rPr lang="pt-BR" sz="2600" b="0" dirty="0">
                <a:solidFill>
                  <a:srgbClr val="008000"/>
                </a:solidFill>
              </a:rPr>
              <a:t>-- SQL Server Instance name</a:t>
            </a:r>
          </a:p>
          <a:p>
            <a:pPr marL="0" indent="0"/>
            <a:r>
              <a:rPr lang="en-US" sz="2600" b="0" dirty="0">
                <a:solidFill>
                  <a:srgbClr val="808080"/>
                </a:solidFill>
              </a:rPr>
              <a:t>,	</a:t>
            </a:r>
            <a:r>
              <a:rPr lang="en-US" sz="2600" b="0" dirty="0" err="1">
                <a:solidFill>
                  <a:prstClr val="black"/>
                </a:solidFill>
              </a:rPr>
              <a:t>startup_type_desc</a:t>
            </a:r>
            <a:r>
              <a:rPr lang="en-US" sz="2600" b="0" dirty="0">
                <a:solidFill>
                  <a:prstClr val="black"/>
                </a:solidFill>
              </a:rPr>
              <a:t> </a:t>
            </a:r>
            <a:r>
              <a:rPr lang="en-US" sz="2600" b="0" dirty="0">
                <a:solidFill>
                  <a:srgbClr val="008000"/>
                </a:solidFill>
              </a:rPr>
              <a:t>-- Manual, Automatic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status_desc</a:t>
            </a:r>
            <a:r>
              <a:rPr lang="en-US" sz="2600" b="0" dirty="0">
                <a:solidFill>
                  <a:prstClr val="black"/>
                </a:solidFill>
              </a:rPr>
              <a:t> </a:t>
            </a:r>
            <a:r>
              <a:rPr lang="en-US" sz="2600" b="0" dirty="0">
                <a:solidFill>
                  <a:srgbClr val="008000"/>
                </a:solidFill>
              </a:rPr>
              <a:t>-- Running, Stopped, etc.</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process_id</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last_startup_time</a:t>
            </a:r>
            <a:r>
              <a:rPr lang="en-US" sz="2600" b="0" dirty="0">
                <a:solidFill>
                  <a:prstClr val="black"/>
                </a:solidFill>
              </a:rPr>
              <a:t> </a:t>
            </a:r>
            <a:r>
              <a:rPr lang="en-US" sz="2600" b="0" dirty="0">
                <a:solidFill>
                  <a:srgbClr val="008000"/>
                </a:solidFill>
              </a:rPr>
              <a:t>-- </a:t>
            </a:r>
            <a:r>
              <a:rPr lang="en-US" sz="2600" b="0" dirty="0" err="1">
                <a:solidFill>
                  <a:srgbClr val="008000"/>
                </a:solidFill>
              </a:rPr>
              <a:t>datetime</a:t>
            </a:r>
            <a:endParaRPr lang="en-US" sz="2600" b="0" dirty="0">
              <a:solidFill>
                <a:srgbClr val="008000"/>
              </a:solidFill>
            </a:endParaRP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service_account</a:t>
            </a:r>
            <a:endParaRPr lang="en-US" sz="2600" b="0" dirty="0">
              <a:solidFill>
                <a:prstClr val="black"/>
              </a:solidFill>
            </a:endParaRPr>
          </a:p>
          <a:p>
            <a:pPr marL="0" indent="0"/>
            <a:r>
              <a:rPr lang="en-US" sz="2600" b="0" dirty="0">
                <a:solidFill>
                  <a:srgbClr val="808080"/>
                </a:solidFill>
              </a:rPr>
              <a:t>,</a:t>
            </a:r>
            <a:r>
              <a:rPr lang="en-US" sz="2600" b="0" dirty="0">
                <a:solidFill>
                  <a:prstClr val="black"/>
                </a:solidFill>
              </a:rPr>
              <a:t> 	</a:t>
            </a:r>
            <a:r>
              <a:rPr lang="en-US" sz="2600" b="0" dirty="0">
                <a:solidFill>
                  <a:srgbClr val="0000FF"/>
                </a:solidFill>
              </a:rPr>
              <a:t>filename</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is_clustered</a:t>
            </a:r>
            <a:r>
              <a:rPr lang="en-US" sz="2600" b="0" dirty="0">
                <a:solidFill>
                  <a:prstClr val="black"/>
                </a:solidFill>
              </a:rPr>
              <a:t> </a:t>
            </a:r>
            <a:r>
              <a:rPr lang="en-US" sz="2600" b="0" dirty="0">
                <a:solidFill>
                  <a:srgbClr val="008000"/>
                </a:solidFill>
              </a:rPr>
              <a:t>-- Y/N</a:t>
            </a:r>
          </a:p>
          <a:p>
            <a:pPr marL="0" indent="0"/>
            <a:r>
              <a:rPr lang="en-US" sz="2600" b="0" dirty="0">
                <a:solidFill>
                  <a:srgbClr val="808080"/>
                </a:solidFill>
              </a:rPr>
              <a:t>,</a:t>
            </a:r>
            <a:r>
              <a:rPr lang="en-US" sz="2600" b="0" dirty="0">
                <a:solidFill>
                  <a:prstClr val="black"/>
                </a:solidFill>
              </a:rPr>
              <a:t> 	</a:t>
            </a:r>
            <a:r>
              <a:rPr lang="en-US" sz="2600" b="0" dirty="0" err="1">
                <a:solidFill>
                  <a:prstClr val="black"/>
                </a:solidFill>
              </a:rPr>
              <a:t>cluster_nodename</a:t>
            </a:r>
            <a:endParaRPr lang="en-US" sz="2600" b="0" dirty="0">
              <a:solidFill>
                <a:prstClr val="black"/>
              </a:solidFill>
            </a:endParaRPr>
          </a:p>
          <a:p>
            <a:pPr marL="0" indent="0"/>
            <a:r>
              <a:rPr lang="en-US" sz="2600" b="0" dirty="0">
                <a:solidFill>
                  <a:prstClr val="black"/>
                </a:solidFill>
              </a:rPr>
              <a:t>, 	</a:t>
            </a:r>
            <a:r>
              <a:rPr lang="en-US" sz="2600" b="0" dirty="0" err="1"/>
              <a:t>instant_file_initialization_enabled</a:t>
            </a:r>
            <a:r>
              <a:rPr lang="en-US" sz="2600" b="0" dirty="0"/>
              <a:t> </a:t>
            </a:r>
            <a:r>
              <a:rPr lang="en-US" sz="2600" b="0" dirty="0">
                <a:solidFill>
                  <a:srgbClr val="008000"/>
                </a:solidFill>
              </a:rPr>
              <a:t>-- SQL 2016 SP1+, 2012 SP4+ as well</a:t>
            </a:r>
          </a:p>
          <a:p>
            <a:pPr marL="0" indent="0"/>
            <a:r>
              <a:rPr lang="en-US" sz="2600" b="0" dirty="0">
                <a:solidFill>
                  <a:srgbClr val="0000FF"/>
                </a:solidFill>
              </a:rPr>
              <a:t>FROM</a:t>
            </a:r>
            <a:r>
              <a:rPr lang="en-US" sz="2600" b="0" dirty="0">
                <a:solidFill>
                  <a:prstClr val="black"/>
                </a:solidFill>
              </a:rPr>
              <a:t>   </a:t>
            </a:r>
            <a:r>
              <a:rPr lang="en-US" sz="2600" b="0" dirty="0" err="1">
                <a:solidFill>
                  <a:srgbClr val="008000"/>
                </a:solidFill>
              </a:rPr>
              <a:t>sys</a:t>
            </a:r>
            <a:r>
              <a:rPr lang="en-US" sz="2600" b="0" dirty="0" err="1">
                <a:solidFill>
                  <a:srgbClr val="808080"/>
                </a:solidFill>
              </a:rPr>
              <a:t>.</a:t>
            </a:r>
            <a:r>
              <a:rPr lang="en-US" sz="2600" b="0" dirty="0" err="1">
                <a:solidFill>
                  <a:prstClr val="black"/>
                </a:solidFill>
              </a:rPr>
              <a:t>dm_server_services</a:t>
            </a:r>
            <a:endParaRPr lang="en-US" sz="2600" b="0" dirty="0"/>
          </a:p>
        </p:txBody>
      </p:sp>
    </p:spTree>
    <p:extLst>
      <p:ext uri="{BB962C8B-B14F-4D97-AF65-F5344CB8AC3E}">
        <p14:creationId xmlns:p14="http://schemas.microsoft.com/office/powerpoint/2010/main" val="1042729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sys.dm_server_registry</a:t>
            </a:r>
            <a:endParaRPr lang="en-US" b="1" dirty="0"/>
          </a:p>
        </p:txBody>
      </p:sp>
      <p:sp>
        <p:nvSpPr>
          <p:cNvPr id="3" name="Content Placeholder 2"/>
          <p:cNvSpPr>
            <a:spLocks noGrp="1"/>
          </p:cNvSpPr>
          <p:nvPr>
            <p:ph idx="1"/>
          </p:nvPr>
        </p:nvSpPr>
        <p:spPr>
          <a:xfrm>
            <a:off x="419100" y="952500"/>
            <a:ext cx="11353800" cy="2362200"/>
          </a:xfrm>
        </p:spPr>
        <p:txBody>
          <a:bodyPr>
            <a:normAutofit lnSpcReduction="10000"/>
          </a:bodyPr>
          <a:lstStyle/>
          <a:p>
            <a:r>
              <a:rPr lang="en-US" sz="2800" b="0" dirty="0">
                <a:solidFill>
                  <a:srgbClr val="0000FF"/>
                </a:solidFill>
              </a:rPr>
              <a:t>SELECT</a:t>
            </a:r>
            <a:r>
              <a:rPr lang="en-US" sz="2800" b="0" dirty="0">
                <a:solidFill>
                  <a:srgbClr val="000000"/>
                </a:solidFill>
              </a:rPr>
              <a:t> </a:t>
            </a:r>
          </a:p>
          <a:p>
            <a:r>
              <a:rPr lang="en-US" sz="2800" b="0" dirty="0">
                <a:solidFill>
                  <a:srgbClr val="000000"/>
                </a:solidFill>
              </a:rPr>
              <a:t>   </a:t>
            </a:r>
            <a:r>
              <a:rPr lang="en-US" sz="2800" b="0" dirty="0" err="1">
                <a:solidFill>
                  <a:srgbClr val="000000"/>
                </a:solidFill>
              </a:rPr>
              <a:t>registry_key</a:t>
            </a:r>
            <a:r>
              <a:rPr lang="en-US" sz="2800" b="0" dirty="0">
                <a:solidFill>
                  <a:srgbClr val="808080"/>
                </a:solidFill>
              </a:rPr>
              <a:t>,</a:t>
            </a:r>
            <a:r>
              <a:rPr lang="en-US" sz="2800" b="0" dirty="0">
                <a:solidFill>
                  <a:srgbClr val="000000"/>
                </a:solidFill>
              </a:rPr>
              <a:t>  </a:t>
            </a:r>
            <a:r>
              <a:rPr lang="en-US" sz="2800" b="0" dirty="0" err="1">
                <a:solidFill>
                  <a:srgbClr val="000000"/>
                </a:solidFill>
              </a:rPr>
              <a:t>value_name</a:t>
            </a:r>
            <a:r>
              <a:rPr lang="en-US" sz="2800" b="0" dirty="0">
                <a:solidFill>
                  <a:srgbClr val="808080"/>
                </a:solidFill>
              </a:rPr>
              <a:t>,</a:t>
            </a:r>
            <a:r>
              <a:rPr lang="en-US" sz="2800" b="0" dirty="0">
                <a:solidFill>
                  <a:srgbClr val="000000"/>
                </a:solidFill>
              </a:rPr>
              <a:t>  </a:t>
            </a:r>
            <a:r>
              <a:rPr lang="en-US" sz="2800" b="0" dirty="0" err="1">
                <a:solidFill>
                  <a:srgbClr val="000000"/>
                </a:solidFill>
              </a:rPr>
              <a:t>value_data</a:t>
            </a:r>
            <a:endParaRPr lang="en-US" sz="2800" b="0" dirty="0">
              <a:solidFill>
                <a:srgbClr val="000000"/>
              </a:solidFill>
            </a:endParaRPr>
          </a:p>
          <a:p>
            <a:r>
              <a:rPr lang="en-US" sz="2800" b="0" dirty="0">
                <a:solidFill>
                  <a:srgbClr val="0000FF"/>
                </a:solidFill>
              </a:rPr>
              <a:t>FROM</a:t>
            </a:r>
            <a:r>
              <a:rPr lang="en-US" sz="2800" b="0" dirty="0">
                <a:solidFill>
                  <a:srgbClr val="000000"/>
                </a:solidFill>
              </a:rPr>
              <a:t> </a:t>
            </a:r>
            <a:r>
              <a:rPr lang="en-US" sz="2800" b="0" dirty="0" err="1">
                <a:solidFill>
                  <a:schemeClr val="tx1"/>
                </a:solidFill>
              </a:rPr>
              <a:t>sys</a:t>
            </a:r>
            <a:r>
              <a:rPr lang="en-US" sz="2800" b="0" dirty="0" err="1">
                <a:solidFill>
                  <a:srgbClr val="808080"/>
                </a:solidFill>
              </a:rPr>
              <a:t>.</a:t>
            </a:r>
            <a:r>
              <a:rPr lang="en-US" sz="2800" b="0" dirty="0" err="1">
                <a:solidFill>
                  <a:srgbClr val="000000"/>
                </a:solidFill>
              </a:rPr>
              <a:t>dm_server_registry</a:t>
            </a:r>
            <a:endParaRPr lang="en-US" sz="2800" b="0" dirty="0">
              <a:solidFill>
                <a:srgbClr val="000000"/>
              </a:solidFill>
            </a:endParaRPr>
          </a:p>
          <a:p>
            <a:r>
              <a:rPr lang="en-US" sz="2800" b="0" dirty="0">
                <a:solidFill>
                  <a:srgbClr val="0000FF"/>
                </a:solidFill>
              </a:rPr>
              <a:t>WHERE</a:t>
            </a:r>
            <a:r>
              <a:rPr lang="en-US" sz="2800" b="0" dirty="0">
                <a:solidFill>
                  <a:srgbClr val="000000"/>
                </a:solidFill>
              </a:rPr>
              <a:t> </a:t>
            </a:r>
            <a:r>
              <a:rPr lang="en-US" sz="2800" b="0" dirty="0" err="1">
                <a:solidFill>
                  <a:srgbClr val="000000"/>
                </a:solidFill>
              </a:rPr>
              <a:t>registry_key</a:t>
            </a:r>
            <a:r>
              <a:rPr lang="en-US" sz="2800" b="0" dirty="0">
                <a:solidFill>
                  <a:srgbClr val="000000"/>
                </a:solidFill>
              </a:rPr>
              <a:t> </a:t>
            </a:r>
            <a:r>
              <a:rPr lang="en-US" sz="2800" b="0" dirty="0">
                <a:solidFill>
                  <a:srgbClr val="808080"/>
                </a:solidFill>
              </a:rPr>
              <a:t>like</a:t>
            </a:r>
            <a:r>
              <a:rPr lang="en-US" sz="2800" b="0" dirty="0">
                <a:solidFill>
                  <a:srgbClr val="000000"/>
                </a:solidFill>
              </a:rPr>
              <a:t> </a:t>
            </a:r>
            <a:r>
              <a:rPr lang="en-US" sz="2800" b="0" dirty="0">
                <a:solidFill>
                  <a:srgbClr val="FF0000"/>
                </a:solidFill>
              </a:rPr>
              <a:t>'HKLM\Software\Microsoft\Microsoft SQL Server\%\</a:t>
            </a:r>
            <a:r>
              <a:rPr lang="en-US" sz="2800" b="0" dirty="0" err="1">
                <a:solidFill>
                  <a:srgbClr val="FF0000"/>
                </a:solidFill>
              </a:rPr>
              <a:t>MSSQLServer</a:t>
            </a:r>
            <a:r>
              <a:rPr lang="en-US" sz="2800" b="0" dirty="0">
                <a:solidFill>
                  <a:srgbClr val="FF0000"/>
                </a:solidFill>
              </a:rPr>
              <a:t>\Parameters'</a:t>
            </a:r>
            <a:endParaRPr lang="en-US" sz="2900" b="0" dirty="0">
              <a:solidFill>
                <a:srgbClr val="808080"/>
              </a:solidFill>
            </a:endParaRPr>
          </a:p>
        </p:txBody>
      </p:sp>
      <p:graphicFrame>
        <p:nvGraphicFramePr>
          <p:cNvPr id="7" name="Table 6"/>
          <p:cNvGraphicFramePr>
            <a:graphicFrameLocks noGrp="1"/>
          </p:cNvGraphicFramePr>
          <p:nvPr/>
        </p:nvGraphicFramePr>
        <p:xfrm>
          <a:off x="419100" y="3314700"/>
          <a:ext cx="11658600" cy="3048000"/>
        </p:xfrm>
        <a:graphic>
          <a:graphicData uri="http://schemas.openxmlformats.org/drawingml/2006/table">
            <a:tbl>
              <a:tblPr firstRow="1" bandRow="1">
                <a:tableStyleId>{5C22544A-7EE6-4342-B048-85BDC9FD1C3A}</a:tableStyleId>
              </a:tblPr>
              <a:tblGrid>
                <a:gridCol w="3440243">
                  <a:extLst>
                    <a:ext uri="{9D8B030D-6E8A-4147-A177-3AD203B41FA5}">
                      <a16:colId xmlns:a16="http://schemas.microsoft.com/office/drawing/2014/main" val="20000"/>
                    </a:ext>
                  </a:extLst>
                </a:gridCol>
                <a:gridCol w="8218357">
                  <a:extLst>
                    <a:ext uri="{9D8B030D-6E8A-4147-A177-3AD203B41FA5}">
                      <a16:colId xmlns:a16="http://schemas.microsoft.com/office/drawing/2014/main" val="20001"/>
                    </a:ext>
                  </a:extLst>
                </a:gridCol>
              </a:tblGrid>
              <a:tr h="399209">
                <a:tc>
                  <a:txBody>
                    <a:bodyPr/>
                    <a:lstStyle/>
                    <a:p>
                      <a:r>
                        <a:rPr lang="en-US" sz="3200" dirty="0" err="1"/>
                        <a:t>value_name</a:t>
                      </a:r>
                      <a:endParaRPr lang="en-US"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err="1"/>
                        <a:t>value_data</a:t>
                      </a:r>
                      <a:endParaRPr lang="en-US" sz="3200" dirty="0"/>
                    </a:p>
                  </a:txBody>
                  <a:tcPr/>
                </a:tc>
                <a:extLst>
                  <a:ext uri="{0D108BD9-81ED-4DB2-BD59-A6C34878D82A}">
                    <a16:rowId xmlns:a16="http://schemas.microsoft.com/office/drawing/2014/main" val="10000"/>
                  </a:ext>
                </a:extLst>
              </a:tr>
              <a:tr h="819430">
                <a:tc>
                  <a:txBody>
                    <a:bodyPr/>
                    <a:lstStyle/>
                    <a:p>
                      <a:r>
                        <a:rPr lang="en-US" sz="2400" dirty="0"/>
                        <a:t>SQLArg0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dE</a:t>
                      </a:r>
                      <a:r>
                        <a:rPr lang="en-US" sz="2400" dirty="0"/>
                        <a:t>:\Program Files\Microsoft SQL Server\MSSQL14.SQL2K17\MSSQL\DATA\</a:t>
                      </a:r>
                      <a:r>
                        <a:rPr lang="en-US" sz="2400" dirty="0" err="1"/>
                        <a:t>master.mdf</a:t>
                      </a:r>
                      <a:endParaRPr lang="en-US" sz="2400" dirty="0"/>
                    </a:p>
                  </a:txBody>
                  <a:tcPr/>
                </a:tc>
                <a:extLst>
                  <a:ext uri="{0D108BD9-81ED-4DB2-BD59-A6C34878D82A}">
                    <a16:rowId xmlns:a16="http://schemas.microsoft.com/office/drawing/2014/main" val="10001"/>
                  </a:ext>
                </a:extLst>
              </a:tr>
              <a:tr h="819430">
                <a:tc>
                  <a:txBody>
                    <a:bodyPr/>
                    <a:lstStyle/>
                    <a:p>
                      <a:r>
                        <a:rPr lang="en-US" sz="2400" dirty="0"/>
                        <a:t>SQLArg1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eE</a:t>
                      </a:r>
                      <a:r>
                        <a:rPr lang="en-US" sz="2400" dirty="0"/>
                        <a:t>:\Program Files\Microsoft SQL Server\MSSQL14.SQL2K17\MSSQL\Log\ERRORLOG</a:t>
                      </a:r>
                    </a:p>
                  </a:txBody>
                  <a:tcPr/>
                </a:tc>
                <a:extLst>
                  <a:ext uri="{0D108BD9-81ED-4DB2-BD59-A6C34878D82A}">
                    <a16:rowId xmlns:a16="http://schemas.microsoft.com/office/drawing/2014/main" val="10002"/>
                  </a:ext>
                </a:extLst>
              </a:tr>
              <a:tr h="819430">
                <a:tc>
                  <a:txBody>
                    <a:bodyPr/>
                    <a:lstStyle/>
                    <a:p>
                      <a:r>
                        <a:rPr lang="en-US" sz="2400" dirty="0"/>
                        <a:t>SQLArg2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en-US" sz="2400" dirty="0" err="1"/>
                        <a:t>lE</a:t>
                      </a:r>
                      <a:r>
                        <a:rPr lang="en-US" sz="2400" dirty="0"/>
                        <a:t>:\Program Files\Microsoft SQL Server\MSSQL14.SQL2K17\MSSQL\DATA\</a:t>
                      </a:r>
                      <a:r>
                        <a:rPr lang="en-US" sz="2400" dirty="0" err="1"/>
                        <a:t>mastlog.ldf</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3141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sys.dm_os_volume_stats</a:t>
            </a:r>
            <a:endParaRPr lang="en-US" dirty="0"/>
          </a:p>
        </p:txBody>
      </p:sp>
      <p:sp>
        <p:nvSpPr>
          <p:cNvPr id="3" name="Content Placeholder 2"/>
          <p:cNvSpPr>
            <a:spLocks noGrp="1"/>
          </p:cNvSpPr>
          <p:nvPr>
            <p:ph idx="1"/>
          </p:nvPr>
        </p:nvSpPr>
        <p:spPr>
          <a:xfrm>
            <a:off x="609600" y="838201"/>
            <a:ext cx="10972800" cy="5867399"/>
          </a:xfrm>
        </p:spPr>
        <p:txBody>
          <a:bodyPr>
            <a:normAutofit/>
          </a:bodyPr>
          <a:lstStyle/>
          <a:p>
            <a:pPr marL="457200" indent="-457200">
              <a:buFont typeface="Arial" panose="020B0604020202020204" pitchFamily="34" charset="0"/>
              <a:buChar char="•"/>
            </a:pPr>
            <a:r>
              <a:rPr lang="en-US" sz="3000" dirty="0"/>
              <a:t>Bypass WMI calls – </a:t>
            </a:r>
            <a:r>
              <a:rPr lang="en-US" sz="3000" b="0" dirty="0"/>
              <a:t>get physical drive size/available space from within SQL, join to </a:t>
            </a:r>
            <a:r>
              <a:rPr lang="en-US" sz="3000" dirty="0" err="1"/>
              <a:t>sys.master_files</a:t>
            </a:r>
            <a:r>
              <a:rPr lang="en-US" sz="3000" dirty="0"/>
              <a:t>. </a:t>
            </a:r>
          </a:p>
          <a:p>
            <a:pPr marL="457200" indent="-457200">
              <a:buFont typeface="Arial" panose="020B0604020202020204" pitchFamily="34" charset="0"/>
              <a:buChar char="•"/>
            </a:pPr>
            <a:r>
              <a:rPr lang="en-US" sz="3000" b="0" dirty="0"/>
              <a:t>Only shows volumes where SQL files are present.</a:t>
            </a:r>
          </a:p>
          <a:p>
            <a:pPr marL="457200" indent="-457200">
              <a:buFont typeface="Arial" panose="020B0604020202020204" pitchFamily="34" charset="0"/>
              <a:buChar char="•"/>
            </a:pPr>
            <a:r>
              <a:rPr lang="en-US" sz="3000" dirty="0"/>
              <a:t>For space on ALL disks, still have to use </a:t>
            </a:r>
            <a:r>
              <a:rPr lang="en-US" sz="3000" dirty="0">
                <a:solidFill>
                  <a:srgbClr val="FF0000"/>
                </a:solidFill>
              </a:rPr>
              <a:t>exec </a:t>
            </a:r>
            <a:r>
              <a:rPr lang="en-US" sz="3000" dirty="0" err="1">
                <a:solidFill>
                  <a:srgbClr val="FF0000"/>
                </a:solidFill>
              </a:rPr>
              <a:t>xp_fixeddrives</a:t>
            </a:r>
            <a:endParaRPr lang="en-US" sz="3000" dirty="0">
              <a:solidFill>
                <a:srgbClr val="FF0000"/>
              </a:solidFill>
            </a:endParaRP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0" indent="0"/>
            <a:r>
              <a:rPr lang="en-US" sz="2800" dirty="0"/>
              <a:t>Lab:</a:t>
            </a:r>
          </a:p>
          <a:p>
            <a:pPr marL="0" indent="0"/>
            <a:r>
              <a:rPr lang="en-US" sz="2800" b="0" dirty="0"/>
              <a:t>volume </a:t>
            </a:r>
            <a:r>
              <a:rPr lang="en-US" sz="2800" b="0" dirty="0" err="1"/>
              <a:t>stats.sql</a:t>
            </a:r>
            <a:endParaRPr lang="en-US" sz="2800" b="0" dirty="0"/>
          </a:p>
          <a:p>
            <a:pPr marL="0" indent="0"/>
            <a:r>
              <a:rPr lang="en-US" sz="2800" b="0" dirty="0"/>
              <a:t>job - Volume Stats Monitoring for </a:t>
            </a:r>
            <a:r>
              <a:rPr lang="en-US" sz="2800" b="0" dirty="0" err="1"/>
              <a:t>Production.sql</a:t>
            </a:r>
            <a:endParaRPr lang="en-US" sz="2800" b="0" dirty="0"/>
          </a:p>
          <a:p>
            <a:pPr marL="571500" indent="-571500">
              <a:buFont typeface="Arial" panose="020B0604020202020204" pitchFamily="34" charset="0"/>
              <a:buChar char="•"/>
            </a:pPr>
            <a:endParaRPr lang="en-US" sz="3600" dirty="0"/>
          </a:p>
        </p:txBody>
      </p:sp>
      <p:pic>
        <p:nvPicPr>
          <p:cNvPr id="4" name="Picture 3"/>
          <p:cNvPicPr>
            <a:picLocks noChangeAspect="1"/>
          </p:cNvPicPr>
          <p:nvPr/>
        </p:nvPicPr>
        <p:blipFill>
          <a:blip r:embed="rId2"/>
          <a:stretch>
            <a:fillRect/>
          </a:stretch>
        </p:blipFill>
        <p:spPr>
          <a:xfrm>
            <a:off x="1143000" y="2971800"/>
            <a:ext cx="8557854" cy="1143001"/>
          </a:xfrm>
          <a:prstGeom prst="rect">
            <a:avLst/>
          </a:prstGeom>
        </p:spPr>
      </p:pic>
    </p:spTree>
    <p:extLst>
      <p:ext uri="{BB962C8B-B14F-4D97-AF65-F5344CB8AC3E}">
        <p14:creationId xmlns:p14="http://schemas.microsoft.com/office/powerpoint/2010/main" val="245117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p:txBody>
          <a:bodyPr>
            <a:normAutofit fontScale="92500" lnSpcReduction="20000"/>
          </a:bodyPr>
          <a:lstStyle/>
          <a:p>
            <a:r>
              <a:rPr lang="en-US" sz="4300" dirty="0"/>
              <a:t>Aggregated </a:t>
            </a:r>
            <a:r>
              <a:rPr lang="en-US" sz="4300" b="0" dirty="0"/>
              <a:t>wait times – records when something has to wait and retains it.  </a:t>
            </a:r>
            <a:br>
              <a:rPr lang="en-US" sz="4300" dirty="0"/>
            </a:br>
            <a:endParaRPr lang="en-US" sz="4300" dirty="0"/>
          </a:p>
          <a:p>
            <a:r>
              <a:rPr lang="en-US" sz="4300" b="0" dirty="0"/>
              <a:t>Records count of tasks experiencing the wait type, sum of time and max time waiting.  </a:t>
            </a:r>
          </a:p>
          <a:p>
            <a:endParaRPr lang="en-US" sz="3600" dirty="0"/>
          </a:p>
          <a:p>
            <a:r>
              <a:rPr lang="en-US" sz="4400" dirty="0"/>
              <a:t>There are ~1100 (more or less documented) </a:t>
            </a:r>
          </a:p>
          <a:p>
            <a:r>
              <a:rPr lang="en-US" sz="4400" dirty="0"/>
              <a:t>	wait types in SQL 2019.</a:t>
            </a:r>
            <a:endParaRPr lang="en-US" sz="3600" dirty="0"/>
          </a:p>
          <a:p>
            <a:endParaRPr lang="en-US" sz="36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sys.dm_DB_LOG_STATS</a:t>
            </a:r>
            <a:endParaRPr lang="en-US" dirty="0"/>
          </a:p>
        </p:txBody>
      </p:sp>
      <p:sp>
        <p:nvSpPr>
          <p:cNvPr id="3" name="Content Placeholder 2"/>
          <p:cNvSpPr>
            <a:spLocks noGrp="1"/>
          </p:cNvSpPr>
          <p:nvPr>
            <p:ph idx="1"/>
          </p:nvPr>
        </p:nvSpPr>
        <p:spPr>
          <a:xfrm>
            <a:off x="609600" y="838201"/>
            <a:ext cx="10972800" cy="5638799"/>
          </a:xfrm>
        </p:spPr>
        <p:txBody>
          <a:bodyPr>
            <a:normAutofit/>
          </a:bodyPr>
          <a:lstStyle/>
          <a:p>
            <a:pPr marL="571500" indent="-571500">
              <a:buFont typeface="Arial" panose="020B0604020202020204" pitchFamily="34" charset="0"/>
              <a:buChar char="•"/>
            </a:pPr>
            <a:r>
              <a:rPr lang="en-US" sz="4000" b="0" dirty="0"/>
              <a:t>New for SQL 2016 SP2+ and SQL 2017</a:t>
            </a:r>
          </a:p>
          <a:p>
            <a:pPr marL="571500" indent="-571500">
              <a:buFont typeface="Arial" panose="020B0604020202020204" pitchFamily="34" charset="0"/>
              <a:buChar char="•"/>
            </a:pPr>
            <a:r>
              <a:rPr lang="en-US" sz="4000" b="0" dirty="0"/>
              <a:t>A handy DBA-friendly </a:t>
            </a:r>
            <a:r>
              <a:rPr lang="en-US" sz="4000" dirty="0"/>
              <a:t>one-stop-shop</a:t>
            </a:r>
            <a:r>
              <a:rPr lang="en-US" sz="4000" b="0" dirty="0"/>
              <a:t> dashboard of </a:t>
            </a:r>
            <a:r>
              <a:rPr lang="en-US" sz="4000" dirty="0"/>
              <a:t>transaction log</a:t>
            </a:r>
            <a:r>
              <a:rPr lang="en-US" sz="4000" b="0" dirty="0"/>
              <a:t> metrics including:</a:t>
            </a:r>
          </a:p>
          <a:p>
            <a:pPr marL="971550" lvl="1" indent="-571500">
              <a:buFont typeface="Arial" panose="020B0604020202020204" pitchFamily="34" charset="0"/>
              <a:buChar char="•"/>
            </a:pPr>
            <a:r>
              <a:rPr lang="en-US" sz="3600" b="0" dirty="0"/>
              <a:t>	VLF size and counts</a:t>
            </a:r>
          </a:p>
          <a:p>
            <a:pPr marL="971550" lvl="1" indent="-571500">
              <a:buFont typeface="Arial" panose="020B0604020202020204" pitchFamily="34" charset="0"/>
              <a:buChar char="•"/>
            </a:pPr>
            <a:r>
              <a:rPr lang="en-US" sz="3600" b="0" dirty="0"/>
              <a:t>	log reuse reason</a:t>
            </a:r>
          </a:p>
          <a:p>
            <a:pPr marL="971550" lvl="1" indent="-571500">
              <a:buFont typeface="Arial" panose="020B0604020202020204" pitchFamily="34" charset="0"/>
              <a:buChar char="•"/>
            </a:pPr>
            <a:r>
              <a:rPr lang="en-US" sz="3600" b="0" dirty="0"/>
              <a:t>	backups</a:t>
            </a:r>
          </a:p>
          <a:p>
            <a:pPr marL="571500" indent="-571500">
              <a:buFont typeface="Arial" panose="020B0604020202020204" pitchFamily="34" charset="0"/>
              <a:buChar char="•"/>
            </a:pPr>
            <a:r>
              <a:rPr lang="en-US" sz="3600" b="0" dirty="0"/>
              <a:t>Use this instead of </a:t>
            </a:r>
            <a:r>
              <a:rPr lang="en-US" sz="3600" dirty="0"/>
              <a:t>DBCC </a:t>
            </a:r>
            <a:r>
              <a:rPr lang="en-US" sz="3600" dirty="0" err="1"/>
              <a:t>LogInfo</a:t>
            </a:r>
            <a:r>
              <a:rPr lang="en-US" sz="3600" dirty="0"/>
              <a:t> </a:t>
            </a:r>
            <a:r>
              <a:rPr lang="en-US" sz="3600" b="0" dirty="0"/>
              <a:t>(deprecated)</a:t>
            </a:r>
          </a:p>
        </p:txBody>
      </p:sp>
    </p:spTree>
    <p:extLst>
      <p:ext uri="{BB962C8B-B14F-4D97-AF65-F5344CB8AC3E}">
        <p14:creationId xmlns:p14="http://schemas.microsoft.com/office/powerpoint/2010/main" val="3087763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Sys.dm_io_virtual_file_stats</a:t>
            </a:r>
            <a:endParaRPr lang="en-US" dirty="0"/>
          </a:p>
        </p:txBody>
      </p:sp>
      <p:sp>
        <p:nvSpPr>
          <p:cNvPr id="3" name="Content Placeholder 2"/>
          <p:cNvSpPr>
            <a:spLocks noGrp="1"/>
          </p:cNvSpPr>
          <p:nvPr>
            <p:ph idx="1"/>
          </p:nvPr>
        </p:nvSpPr>
        <p:spPr/>
        <p:txBody>
          <a:bodyPr>
            <a:normAutofit fontScale="85000" lnSpcReduction="20000"/>
          </a:bodyPr>
          <a:lstStyle/>
          <a:p>
            <a:pPr marL="571500" indent="-571500">
              <a:buFont typeface="Arial" panose="020B0604020202020204" pitchFamily="34" charset="0"/>
              <a:buChar char="•"/>
            </a:pPr>
            <a:r>
              <a:rPr lang="en-US" sz="4200" b="0" dirty="0"/>
              <a:t>Includes an ascending counter that can be used to measure the data volume over intervals </a:t>
            </a:r>
          </a:p>
          <a:p>
            <a:pPr marL="571500" indent="-571500">
              <a:buFont typeface="Arial" panose="020B0604020202020204" pitchFamily="34" charset="0"/>
              <a:buChar char="•"/>
            </a:pPr>
            <a:r>
              <a:rPr lang="en-US" sz="4200" b="0" dirty="0"/>
              <a:t>For example:</a:t>
            </a:r>
          </a:p>
          <a:p>
            <a:pPr marL="971550" lvl="1" indent="-571500">
              <a:buFont typeface="Arial" panose="020B0604020202020204" pitchFamily="34" charset="0"/>
              <a:buChar char="•"/>
            </a:pPr>
            <a:r>
              <a:rPr lang="en-US" sz="3800" b="0" dirty="0"/>
              <a:t>Number of reads/writes issued to a file</a:t>
            </a:r>
          </a:p>
          <a:p>
            <a:pPr marL="971550" lvl="1" indent="-571500">
              <a:buFont typeface="Arial" panose="020B0604020202020204" pitchFamily="34" charset="0"/>
              <a:buChar char="•"/>
            </a:pPr>
            <a:r>
              <a:rPr lang="en-US" sz="3800" b="0" dirty="0"/>
              <a:t>Read/writes volume in bytes</a:t>
            </a:r>
          </a:p>
          <a:p>
            <a:pPr marL="971550" lvl="1" indent="-571500">
              <a:buFont typeface="Arial" panose="020B0604020202020204" pitchFamily="34" charset="0"/>
              <a:buChar char="•"/>
            </a:pPr>
            <a:r>
              <a:rPr lang="en-US" sz="3800" b="0" dirty="0"/>
              <a:t>IO waits/stall per file </a:t>
            </a:r>
          </a:p>
          <a:p>
            <a:pPr marL="971550" lvl="1" indent="-571500">
              <a:buFont typeface="Arial" panose="020B0604020202020204" pitchFamily="34" charset="0"/>
              <a:buChar char="•"/>
            </a:pPr>
            <a:r>
              <a:rPr lang="en-US" sz="3800" b="0" dirty="0"/>
              <a:t>overall IO latency for reads/writes</a:t>
            </a:r>
          </a:p>
          <a:p>
            <a:endParaRPr lang="en-US" sz="3600" dirty="0"/>
          </a:p>
          <a:p>
            <a:r>
              <a:rPr lang="en-US" sz="3600" dirty="0"/>
              <a:t>Lab:</a:t>
            </a:r>
          </a:p>
          <a:p>
            <a:pPr lvl="1"/>
            <a:r>
              <a:rPr lang="en-US" sz="3200" dirty="0" err="1"/>
              <a:t>record_dm_io_virtual_file_stats.sql</a:t>
            </a:r>
            <a:endParaRPr lang="en-US" sz="3200" dirty="0"/>
          </a:p>
        </p:txBody>
      </p:sp>
    </p:spTree>
    <p:extLst>
      <p:ext uri="{BB962C8B-B14F-4D97-AF65-F5344CB8AC3E}">
        <p14:creationId xmlns:p14="http://schemas.microsoft.com/office/powerpoint/2010/main" val="3973702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Sys.dm_OS_RING_BUFFERS</a:t>
            </a:r>
            <a:endParaRPr lang="en-US" dirty="0"/>
          </a:p>
        </p:txBody>
      </p:sp>
      <p:sp>
        <p:nvSpPr>
          <p:cNvPr id="3" name="Content Placeholder 2"/>
          <p:cNvSpPr>
            <a:spLocks noGrp="1"/>
          </p:cNvSpPr>
          <p:nvPr>
            <p:ph idx="1"/>
          </p:nvPr>
        </p:nvSpPr>
        <p:spPr>
          <a:xfrm>
            <a:off x="304800" y="838201"/>
            <a:ext cx="11582400" cy="5714999"/>
          </a:xfrm>
        </p:spPr>
        <p:txBody>
          <a:bodyPr>
            <a:normAutofit fontScale="92500"/>
          </a:bodyPr>
          <a:lstStyle/>
          <a:p>
            <a:r>
              <a:rPr lang="en-US" sz="3600" b="0" dirty="0"/>
              <a:t>Access to ring buffer endpoints of </a:t>
            </a:r>
            <a:r>
              <a:rPr lang="en-US" sz="3600" dirty="0" err="1"/>
              <a:t>XEvents</a:t>
            </a:r>
            <a:r>
              <a:rPr lang="en-US" sz="3600" b="0" dirty="0"/>
              <a:t> sessions</a:t>
            </a:r>
          </a:p>
          <a:p>
            <a:r>
              <a:rPr lang="en-US" sz="3600" b="0" dirty="0"/>
              <a:t>The System Health session already gathers a lot of data, including a history of </a:t>
            </a:r>
            <a:r>
              <a:rPr lang="en-US" sz="3600" dirty="0"/>
              <a:t>CPU,</a:t>
            </a:r>
            <a:r>
              <a:rPr lang="en-US" sz="3600" b="0" dirty="0"/>
              <a:t> </a:t>
            </a:r>
            <a:r>
              <a:rPr lang="en-US" sz="3600" dirty="0"/>
              <a:t>Memory</a:t>
            </a:r>
            <a:r>
              <a:rPr lang="en-US" sz="3600" b="0" dirty="0"/>
              <a:t> utilization.</a:t>
            </a:r>
          </a:p>
          <a:p>
            <a:r>
              <a:rPr lang="en-US" sz="3600" b="0" dirty="0"/>
              <a:t>The default </a:t>
            </a:r>
            <a:r>
              <a:rPr lang="en-US" sz="3600" dirty="0" err="1"/>
              <a:t>system_health</a:t>
            </a:r>
            <a:r>
              <a:rPr lang="en-US" sz="3600" dirty="0"/>
              <a:t> </a:t>
            </a:r>
            <a:r>
              <a:rPr lang="en-US" sz="3600" dirty="0" err="1"/>
              <a:t>xevent</a:t>
            </a:r>
            <a:r>
              <a:rPr lang="en-US" sz="3600" dirty="0"/>
              <a:t> session </a:t>
            </a:r>
            <a:r>
              <a:rPr lang="en-US" sz="3600" b="0" dirty="0"/>
              <a:t>the only way to find </a:t>
            </a:r>
            <a:r>
              <a:rPr lang="en-US" sz="3600" dirty="0"/>
              <a:t>Deadlocks</a:t>
            </a:r>
            <a:r>
              <a:rPr lang="en-US" sz="3600" b="0" dirty="0"/>
              <a:t> in the recent past without having set up anything to capture them. It writes to </a:t>
            </a:r>
            <a:r>
              <a:rPr lang="en-US" sz="3600" b="0" dirty="0" err="1"/>
              <a:t>ring_buffer</a:t>
            </a:r>
            <a:r>
              <a:rPr lang="en-US" sz="3600" b="0" dirty="0"/>
              <a:t> and .</a:t>
            </a:r>
            <a:r>
              <a:rPr lang="en-US" sz="3600" b="0" dirty="0" err="1"/>
              <a:t>xel</a:t>
            </a:r>
            <a:r>
              <a:rPr lang="en-US" sz="3600" b="0" dirty="0"/>
              <a:t>.</a:t>
            </a:r>
          </a:p>
          <a:p>
            <a:r>
              <a:rPr lang="en-US" sz="3600" dirty="0"/>
              <a:t>Lab:</a:t>
            </a:r>
          </a:p>
          <a:p>
            <a:pPr lvl="1"/>
            <a:r>
              <a:rPr lang="da-DK" sz="3200" dirty="0"/>
              <a:t>sys_dm_os_ring_buffers.sql </a:t>
            </a:r>
          </a:p>
          <a:p>
            <a:pPr lvl="1"/>
            <a:r>
              <a:rPr lang="en-US" sz="3200" dirty="0"/>
              <a:t>deadlocks in </a:t>
            </a:r>
            <a:r>
              <a:rPr lang="en-US" sz="3200" dirty="0" err="1"/>
              <a:t>xevents.sql</a:t>
            </a:r>
            <a:endParaRPr lang="en-US" sz="3200" dirty="0"/>
          </a:p>
          <a:p>
            <a:pPr lvl="1"/>
            <a:r>
              <a:rPr lang="en-US" sz="3200" dirty="0" err="1"/>
              <a:t>cpu</a:t>
            </a:r>
            <a:r>
              <a:rPr lang="en-US" sz="3200" dirty="0"/>
              <a:t> </a:t>
            </a:r>
            <a:r>
              <a:rPr lang="en-US" sz="3200" dirty="0" err="1"/>
              <a:t>utilization.sql</a:t>
            </a:r>
            <a:endParaRPr lang="en-US" sz="3200" dirty="0"/>
          </a:p>
          <a:p>
            <a:pPr lvl="1"/>
            <a:endParaRPr lang="en-US" sz="3200" dirty="0"/>
          </a:p>
        </p:txBody>
      </p:sp>
    </p:spTree>
    <p:extLst>
      <p:ext uri="{BB962C8B-B14F-4D97-AF65-F5344CB8AC3E}">
        <p14:creationId xmlns:p14="http://schemas.microsoft.com/office/powerpoint/2010/main" val="847228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304800" y="838200"/>
            <a:ext cx="11582400" cy="5791200"/>
          </a:xfrm>
        </p:spPr>
        <p:txBody>
          <a:bodyPr>
            <a:normAutofit/>
          </a:bodyPr>
          <a:lstStyle/>
          <a:p>
            <a:r>
              <a:rPr lang="en-US" sz="4000" b="0" dirty="0"/>
              <a:t>Returns information about Availability Groups</a:t>
            </a:r>
          </a:p>
          <a:p>
            <a:pPr lvl="1"/>
            <a:r>
              <a:rPr lang="en-US" sz="3600" b="0" i="1" dirty="0"/>
              <a:t>Not </a:t>
            </a:r>
            <a:r>
              <a:rPr lang="en-US" sz="3600" b="0" i="1" dirty="0" err="1"/>
              <a:t>AlwaysOn</a:t>
            </a:r>
            <a:r>
              <a:rPr lang="en-US" sz="3600" b="0" i="1" dirty="0"/>
              <a:t> cluster, not DAG… Availability Groups.</a:t>
            </a:r>
          </a:p>
          <a:p>
            <a:r>
              <a:rPr lang="en-US" sz="4000" b="0" dirty="0"/>
              <a:t>Doesn’t matter if primary or secondary, but many DMV’s </a:t>
            </a:r>
            <a:r>
              <a:rPr lang="en-US" sz="4000" dirty="0"/>
              <a:t>require you to run on the primary</a:t>
            </a:r>
            <a:r>
              <a:rPr lang="en-US" sz="4000" b="0" dirty="0"/>
              <a:t> </a:t>
            </a:r>
            <a:r>
              <a:rPr lang="en-US" sz="4000" dirty="0"/>
              <a:t>replica </a:t>
            </a:r>
            <a:r>
              <a:rPr lang="en-US" sz="4000" b="0" dirty="0"/>
              <a:t>for an AG to see complete information.</a:t>
            </a:r>
          </a:p>
          <a:p>
            <a:r>
              <a:rPr lang="en-US" sz="4000" b="0" dirty="0"/>
              <a:t>Also use </a:t>
            </a:r>
            <a:r>
              <a:rPr lang="en-US" sz="4000" dirty="0" err="1"/>
              <a:t>sys.dm_hadr_cluster_members</a:t>
            </a:r>
            <a:r>
              <a:rPr lang="en-US" sz="4000" b="0" dirty="0"/>
              <a:t> to see members.</a:t>
            </a:r>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b="0" dirty="0"/>
          </a:p>
          <a:p>
            <a:endParaRPr lang="en-US" sz="4000" dirty="0"/>
          </a:p>
        </p:txBody>
      </p:sp>
    </p:spTree>
    <p:extLst>
      <p:ext uri="{BB962C8B-B14F-4D97-AF65-F5344CB8AC3E}">
        <p14:creationId xmlns:p14="http://schemas.microsoft.com/office/powerpoint/2010/main" val="40880825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sys.dm_hadr_cluster</a:t>
            </a:r>
            <a:endParaRPr lang="en-US" dirty="0"/>
          </a:p>
        </p:txBody>
      </p:sp>
      <p:sp>
        <p:nvSpPr>
          <p:cNvPr id="3" name="Content Placeholder 2"/>
          <p:cNvSpPr>
            <a:spLocks noGrp="1"/>
          </p:cNvSpPr>
          <p:nvPr>
            <p:ph idx="1"/>
          </p:nvPr>
        </p:nvSpPr>
        <p:spPr>
          <a:xfrm>
            <a:off x="228600" y="838200"/>
            <a:ext cx="11811000" cy="5791200"/>
          </a:xfrm>
        </p:spPr>
        <p:txBody>
          <a:bodyPr>
            <a:noAutofit/>
          </a:bodyPr>
          <a:lstStyle/>
          <a:p>
            <a:r>
              <a:rPr lang="en-US" sz="3600" b="0" dirty="0"/>
              <a:t>Combine with </a:t>
            </a:r>
            <a:r>
              <a:rPr lang="en-US" sz="3600" dirty="0" err="1"/>
              <a:t>Sys.dm_hadr_database_replica_states</a:t>
            </a:r>
            <a:r>
              <a:rPr lang="en-US" sz="3600" dirty="0"/>
              <a:t>, </a:t>
            </a:r>
          </a:p>
          <a:p>
            <a:r>
              <a:rPr lang="en-US" sz="3600" b="0" dirty="0"/>
              <a:t>and </a:t>
            </a:r>
            <a:r>
              <a:rPr lang="en-US" sz="3600" dirty="0" err="1"/>
              <a:t>sys.dm_os_performance_counters</a:t>
            </a:r>
            <a:endParaRPr lang="en-US" sz="3600" dirty="0"/>
          </a:p>
          <a:p>
            <a:r>
              <a:rPr lang="en-US" sz="3600" b="0" dirty="0"/>
              <a:t>for a performance snapshot of Availability Groups, </a:t>
            </a:r>
          </a:p>
          <a:p>
            <a:pPr marL="571500" indent="-571500">
              <a:buFont typeface="Arial" panose="020B0604020202020204" pitchFamily="34" charset="0"/>
              <a:buChar char="•"/>
            </a:pPr>
            <a:r>
              <a:rPr lang="en-US" sz="3600" b="0" dirty="0"/>
              <a:t>Including all current configuration, and endpoints</a:t>
            </a:r>
          </a:p>
          <a:p>
            <a:pPr marL="571500" indent="-571500">
              <a:buFont typeface="Arial" panose="020B0604020202020204" pitchFamily="34" charset="0"/>
              <a:buChar char="•"/>
            </a:pPr>
            <a:r>
              <a:rPr lang="en-US" sz="3600" b="0" dirty="0"/>
              <a:t>Including your current RPO/RTO (especially useful for asynchronous replicas) and last commits</a:t>
            </a:r>
          </a:p>
          <a:p>
            <a:r>
              <a:rPr lang="en-US" sz="4000" dirty="0"/>
              <a:t>Lab: </a:t>
            </a:r>
          </a:p>
          <a:p>
            <a:r>
              <a:rPr lang="en-US" sz="4000" b="0" dirty="0"/>
              <a:t>	</a:t>
            </a:r>
            <a:r>
              <a:rPr lang="en-US" sz="3600" b="0" dirty="0"/>
              <a:t>AG - </a:t>
            </a:r>
            <a:r>
              <a:rPr lang="en-US" sz="3600" b="0" dirty="0" err="1"/>
              <a:t>Monitor.sql</a:t>
            </a:r>
            <a:r>
              <a:rPr lang="en-US" sz="3600" b="0" dirty="0"/>
              <a:t> </a:t>
            </a:r>
          </a:p>
          <a:p>
            <a:pPr marL="0" indent="0"/>
            <a:endParaRPr lang="en-US" sz="3600" b="0" dirty="0"/>
          </a:p>
        </p:txBody>
      </p:sp>
    </p:spTree>
    <p:extLst>
      <p:ext uri="{BB962C8B-B14F-4D97-AF65-F5344CB8AC3E}">
        <p14:creationId xmlns:p14="http://schemas.microsoft.com/office/powerpoint/2010/main" val="8701924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B3E2-ECEF-40CF-81BA-8E84CCCA5AC3}"/>
              </a:ext>
            </a:extLst>
          </p:cNvPr>
          <p:cNvSpPr>
            <a:spLocks noGrp="1"/>
          </p:cNvSpPr>
          <p:nvPr>
            <p:ph type="title"/>
          </p:nvPr>
        </p:nvSpPr>
        <p:spPr/>
        <p:txBody>
          <a:bodyPr/>
          <a:lstStyle/>
          <a:p>
            <a:r>
              <a:rPr lang="en-US" dirty="0" err="1"/>
              <a:t>Sys.dm_db_page_info</a:t>
            </a:r>
            <a:endParaRPr lang="en-US" dirty="0"/>
          </a:p>
        </p:txBody>
      </p:sp>
      <p:sp>
        <p:nvSpPr>
          <p:cNvPr id="3" name="Content Placeholder 2">
            <a:extLst>
              <a:ext uri="{FF2B5EF4-FFF2-40B4-BE49-F238E27FC236}">
                <a16:creationId xmlns:a16="http://schemas.microsoft.com/office/drawing/2014/main" id="{8E0160BC-4DE6-42EB-9F8A-A2601FB8BEBA}"/>
              </a:ext>
            </a:extLst>
          </p:cNvPr>
          <p:cNvSpPr>
            <a:spLocks noGrp="1"/>
          </p:cNvSpPr>
          <p:nvPr>
            <p:ph idx="1"/>
          </p:nvPr>
        </p:nvSpPr>
        <p:spPr>
          <a:xfrm>
            <a:off x="609600" y="838201"/>
            <a:ext cx="10972800" cy="5791199"/>
          </a:xfrm>
        </p:spPr>
        <p:txBody>
          <a:bodyPr>
            <a:noAutofit/>
          </a:bodyPr>
          <a:lstStyle/>
          <a:p>
            <a:pPr>
              <a:buFont typeface="Arial" panose="020B0604020202020204" pitchFamily="34" charset="0"/>
              <a:buChar char="•"/>
            </a:pPr>
            <a:r>
              <a:rPr lang="en-US" sz="3600" b="0" dirty="0"/>
              <a:t>New in SQL 2019, replaces most of DBCC Page</a:t>
            </a:r>
          </a:p>
          <a:p>
            <a:pPr lvl="1">
              <a:buFont typeface="Arial" panose="020B0604020202020204" pitchFamily="34" charset="0"/>
              <a:buChar char="•"/>
            </a:pPr>
            <a:r>
              <a:rPr lang="en-US" sz="3200" dirty="0"/>
              <a:t>No need for trace flag 3604 to see data</a:t>
            </a:r>
          </a:p>
          <a:p>
            <a:pPr>
              <a:buFont typeface="Arial" panose="020B0604020202020204" pitchFamily="34" charset="0"/>
              <a:buChar char="•"/>
            </a:pPr>
            <a:r>
              <a:rPr lang="en-US" sz="3600" b="0" dirty="0"/>
              <a:t>DMF – can be joined to other DMO’s</a:t>
            </a:r>
          </a:p>
          <a:p>
            <a:pPr>
              <a:buFont typeface="Arial" panose="020B0604020202020204" pitchFamily="34" charset="0"/>
              <a:buChar char="•"/>
            </a:pPr>
            <a:r>
              <a:rPr lang="en-US" sz="3600" b="0" dirty="0"/>
              <a:t>Also new in SQL 2019, </a:t>
            </a:r>
            <a:r>
              <a:rPr lang="en-US" sz="3600" dirty="0" err="1"/>
              <a:t>sys.fn_PageResCracker</a:t>
            </a:r>
            <a:r>
              <a:rPr lang="en-US" sz="3600" dirty="0"/>
              <a:t>,</a:t>
            </a:r>
            <a:r>
              <a:rPr lang="en-US" sz="3600" b="0" dirty="0"/>
              <a:t> which accepts a hexadecimal from </a:t>
            </a:r>
            <a:r>
              <a:rPr lang="en-US" sz="3600" dirty="0" err="1"/>
              <a:t>sys.dm_exec_requests.page_resource</a:t>
            </a:r>
            <a:r>
              <a:rPr lang="en-US" sz="3600" dirty="0"/>
              <a:t> </a:t>
            </a:r>
            <a:r>
              <a:rPr lang="en-US" sz="3600" b="0" dirty="0"/>
              <a:t>if the </a:t>
            </a:r>
            <a:r>
              <a:rPr lang="en-US" sz="3600" b="0" dirty="0" err="1"/>
              <a:t>wait_resource</a:t>
            </a:r>
            <a:r>
              <a:rPr lang="en-US" sz="3600" b="0" dirty="0"/>
              <a:t> type is PAGE, to help you investigate.</a:t>
            </a:r>
          </a:p>
          <a:p>
            <a:pPr lvl="1">
              <a:buFont typeface="Arial" panose="020B0604020202020204" pitchFamily="34" charset="0"/>
              <a:buChar char="•"/>
            </a:pPr>
            <a:r>
              <a:rPr lang="en-US" sz="3600" dirty="0"/>
              <a:t>So, it’s limited. Doesn’t return info for other </a:t>
            </a:r>
            <a:r>
              <a:rPr lang="en-US" sz="3600" dirty="0" err="1"/>
              <a:t>wait_resources</a:t>
            </a:r>
            <a:r>
              <a:rPr lang="en-US" sz="3600" dirty="0"/>
              <a:t> like KEY.</a:t>
            </a:r>
          </a:p>
        </p:txBody>
      </p:sp>
    </p:spTree>
    <p:extLst>
      <p:ext uri="{BB962C8B-B14F-4D97-AF65-F5344CB8AC3E}">
        <p14:creationId xmlns:p14="http://schemas.microsoft.com/office/powerpoint/2010/main" val="761558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799"/>
            <a:ext cx="11582400" cy="5981701"/>
          </a:xfrm>
          <a:solidFill>
            <a:schemeClr val="bg1"/>
          </a:solidFill>
        </p:spPr>
        <p:txBody>
          <a:bodyPr>
            <a:noAutofit/>
          </a:bodyPr>
          <a:lstStyle/>
          <a:p>
            <a:pPr marL="0" indent="0"/>
            <a:r>
              <a:rPr lang="en-US" sz="3200" dirty="0"/>
              <a:t>Helpful links, sources, and continued reading:</a:t>
            </a:r>
          </a:p>
          <a:p>
            <a:r>
              <a:rPr lang="en-US" sz="1200" u="sng" dirty="0">
                <a:hlinkClick r:id="rId2"/>
              </a:rPr>
              <a:t>http://www.sqlskills.com/BLOGS/PAUL/post/Why-did-the-Windows-7-RC-failure-happen.aspx</a:t>
            </a:r>
            <a:r>
              <a:rPr lang="en-US" sz="1200" dirty="0"/>
              <a:t> </a:t>
            </a:r>
          </a:p>
          <a:p>
            <a:r>
              <a:rPr lang="en-US" sz="1200" u="sng" dirty="0">
                <a:hlinkClick r:id="rId3"/>
              </a:rPr>
              <a:t>http://technet.microsoft.com/en-us/library/cc966413.aspx</a:t>
            </a:r>
            <a:endParaRPr lang="en-US" sz="1200" u="sng" dirty="0"/>
          </a:p>
          <a:p>
            <a:r>
              <a:rPr lang="en-US" sz="1200" u="sng" dirty="0"/>
              <a:t>http://msdn.microsoft.com/en-us/library/ms188917.aspx</a:t>
            </a:r>
            <a:endParaRPr lang="en-US" sz="1200" dirty="0"/>
          </a:p>
          <a:p>
            <a:r>
              <a:rPr lang="en-US" sz="1200" u="sng" dirty="0">
                <a:hlinkClick r:id="rId4"/>
              </a:rPr>
              <a:t>http://www.codeproject.com/KB/database/Dynamic_Management_Views.aspx</a:t>
            </a:r>
            <a:endParaRPr lang="en-US" sz="1200" dirty="0"/>
          </a:p>
          <a:p>
            <a:r>
              <a:rPr lang="en-US" sz="1200" u="sng" dirty="0">
                <a:hlinkClick r:id="rId5"/>
              </a:rPr>
              <a:t>http://glennberrysqlperformance.spaces.live.com/blog/cns!45041418ECCAA960!1446.entry</a:t>
            </a:r>
            <a:endParaRPr lang="en-US" sz="1200" dirty="0"/>
          </a:p>
          <a:p>
            <a:r>
              <a:rPr lang="en-US" sz="1200" u="sng" dirty="0">
                <a:hlinkClick r:id="rId6"/>
              </a:rPr>
              <a:t>http://sharmilasanctuary.wordpress.com/about/database-performance-dmvs-for-ms-sql-2005/</a:t>
            </a:r>
            <a:endParaRPr lang="en-US" sz="1200" dirty="0"/>
          </a:p>
          <a:p>
            <a:r>
              <a:rPr lang="en-US" sz="1200" u="sng" dirty="0">
                <a:hlinkClick r:id="rId7"/>
              </a:rPr>
              <a:t>http://sqlblog.com/blogs/kevin_kline/archive/2009/04/07/looking-for-good-dmv-database-admin-queries.aspx</a:t>
            </a:r>
            <a:endParaRPr lang="en-US" sz="1200" dirty="0"/>
          </a:p>
          <a:p>
            <a:r>
              <a:rPr lang="en-US" sz="1200" u="sng" dirty="0">
                <a:hlinkClick r:id="rId8"/>
              </a:rPr>
              <a:t>http://blogs.msdn.com/jimmymay/archive/2008/10/30/drum-roll-please-the-debut-of-the-sql-dmv-all-stars-dream-team.aspx</a:t>
            </a:r>
            <a:endParaRPr lang="en-US" sz="1200" dirty="0"/>
          </a:p>
          <a:p>
            <a:r>
              <a:rPr lang="en-US" sz="1200" u="sng" dirty="0">
                <a:hlinkClick r:id="rId9"/>
              </a:rPr>
              <a:t>http://blogs.msdn.com/psssql/archive/2007/02/21/sql-server-2005-performance-statistics-script.aspx</a:t>
            </a:r>
            <a:endParaRPr lang="en-US" sz="1200" dirty="0"/>
          </a:p>
          <a:p>
            <a:r>
              <a:rPr lang="en-US" sz="1200" u="sng" dirty="0">
                <a:hlinkClick r:id="rId10"/>
              </a:rPr>
              <a:t>http://msdn.microsoft.com/en-us/magazine/cc135978.aspx</a:t>
            </a:r>
            <a:endParaRPr lang="en-US" sz="1200" dirty="0"/>
          </a:p>
          <a:p>
            <a:r>
              <a:rPr lang="en-US" sz="1200" u="sng" dirty="0">
                <a:hlinkClick r:id="rId11"/>
              </a:rPr>
              <a:t>http://www.sqlservercentral.com/articles/DMV/64425/</a:t>
            </a:r>
            <a:endParaRPr lang="en-US" sz="1200" u="sng" dirty="0"/>
          </a:p>
          <a:p>
            <a:r>
              <a:rPr lang="en-US" sz="1200" u="sng" dirty="0">
                <a:hlinkClick r:id="rId12"/>
              </a:rPr>
              <a:t>http://www.sqlskills.com/BLOGS/PAUL/post/Inside-sysdm_db_index_physical_stats.aspx</a:t>
            </a:r>
            <a:endParaRPr lang="en-US" sz="1200" u="sng" dirty="0"/>
          </a:p>
          <a:p>
            <a:r>
              <a:rPr lang="en-US" sz="1200" u="sng" dirty="0">
                <a:hlinkClick r:id="rId13"/>
              </a:rPr>
              <a:t>http://www.sqlskills.com/BLOGS/PAUL/post/Indexes-From-Every-Angle-How-can-you-tell-if-an-index-is-being-used.aspx</a:t>
            </a:r>
            <a:endParaRPr lang="en-US" sz="1200" u="sng" dirty="0"/>
          </a:p>
          <a:p>
            <a:pPr marL="0" lvl="1" indent="0"/>
            <a:r>
              <a:rPr lang="en-US" sz="1200" b="1" u="sng" dirty="0">
                <a:hlinkClick r:id="rId14"/>
              </a:rPr>
              <a:t>http://kswain.blogspot.com/2008/04/sysdmosperformancecounters-dynamic.html</a:t>
            </a:r>
            <a:endParaRPr lang="en-US" sz="1200" b="1" u="sng" dirty="0"/>
          </a:p>
          <a:p>
            <a:pPr marL="0" lvl="1" indent="0"/>
            <a:r>
              <a:rPr lang="en-US" sz="1200" b="1" dirty="0">
                <a:hlinkClick r:id="rId15"/>
              </a:rPr>
              <a:t>http://www.sqlpassion.at/archive/2014/11/24/deadlocks-caused-by-missing-indexes-in-sql-server</a:t>
            </a:r>
            <a:endParaRPr lang="en-US" sz="1200" b="1" dirty="0"/>
          </a:p>
          <a:p>
            <a:r>
              <a:rPr lang="en-US" sz="1200" dirty="0">
                <a:hlinkClick r:id="rId16"/>
              </a:rPr>
              <a:t>http://www.sql-server-performance.com/articles/per/bm_performance_dashboard_2005_p2.aspx</a:t>
            </a:r>
            <a:endParaRPr lang="en-US" sz="1200" dirty="0"/>
          </a:p>
          <a:p>
            <a:r>
              <a:rPr lang="en-US" sz="1200" dirty="0">
                <a:hlinkClick r:id="rId17"/>
              </a:rPr>
              <a:t>http://msdn.microsoft.com/en-us/library/aa366541%28VS.85%29.aspx</a:t>
            </a:r>
            <a:endParaRPr lang="en-US" sz="1200" dirty="0"/>
          </a:p>
          <a:p>
            <a:r>
              <a:rPr lang="en-US" sz="1200" dirty="0">
                <a:hlinkClick r:id="rId18"/>
              </a:rPr>
              <a:t>http://sqlblog.com/blogs/aaron_bertrand/archive/2011/04/25/more-changes-you-might-not-have-noticed-in-the-sql-server-2008-r2-sp1-ctp.aspx</a:t>
            </a:r>
            <a:endParaRPr lang="en-US" sz="1200" dirty="0"/>
          </a:p>
          <a:p>
            <a:r>
              <a:rPr lang="en-US" sz="1200" dirty="0">
                <a:hlinkClick r:id="rId19"/>
              </a:rPr>
              <a:t>http://www.sqlskills.com/BLOGS/PAUL/category/Spinlocks.aspx</a:t>
            </a:r>
            <a:endParaRPr lang="en-US" sz="1200" dirty="0"/>
          </a:p>
          <a:p>
            <a:r>
              <a:rPr lang="en-US" sz="1200" dirty="0">
                <a:hlinkClick r:id="rId20"/>
              </a:rPr>
              <a:t>https://docs.microsoft.com/en-us/sql/relational-databases/system-dynamic-management-views/sys-dm-db-log-info-transact-sql?view=sql-server-2017</a:t>
            </a:r>
            <a:endParaRPr lang="en-US" sz="1200" dirty="0"/>
          </a:p>
          <a:p>
            <a:r>
              <a:rPr lang="en-US" sz="1200" dirty="0">
                <a:hlinkClick r:id="rId21"/>
              </a:rPr>
              <a:t>https://www.sqlshack.com/sql-server-2019-new-dmf-sys-dm_db_page_info/</a:t>
            </a:r>
            <a:endParaRPr lang="en-US" sz="1200" dirty="0"/>
          </a:p>
          <a:p>
            <a:endParaRPr lang="en-US" sz="1200" dirty="0"/>
          </a:p>
          <a:p>
            <a:endParaRPr lang="en-US" sz="1100" dirty="0"/>
          </a:p>
        </p:txBody>
      </p:sp>
      <p:sp>
        <p:nvSpPr>
          <p:cNvPr id="2" name="Slide Number Placeholder 1"/>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SQL Server 2019 Administration Inside Out</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by Microsoft Press</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2017 published Feb 2018</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2019 published March 2020</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37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marL="0" marR="0" lvl="0" indent="0" algn="l" defTabSz="4838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hlinkClick r:id="rId4"/>
              </a:rPr>
              <a:t>https://www.thewallsproject.org/programs/futures_fund/</a:t>
            </a:r>
            <a:endPar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SQLPASS Regional Mentor, </a:t>
            </a:r>
            <a:br>
              <a:rPr lang="en-US" sz="2222" dirty="0">
                <a:solidFill>
                  <a:schemeClr val="tx1"/>
                </a:solidFill>
                <a:latin typeface="Roboto" panose="02000000000000000000" pitchFamily="2" charset="0"/>
                <a:ea typeface="Roboto" panose="02000000000000000000" pitchFamily="2" charset="0"/>
              </a:rPr>
            </a:br>
            <a:r>
              <a:rPr lang="en-US" sz="2222" dirty="0" err="1">
                <a:solidFill>
                  <a:schemeClr val="tx1"/>
                </a:solidFill>
                <a:latin typeface="Roboto" panose="02000000000000000000" pitchFamily="2" charset="0"/>
                <a:ea typeface="Roboto" panose="02000000000000000000" pitchFamily="2" charset="0"/>
              </a:rPr>
              <a:t>SQLSat</a:t>
            </a:r>
            <a:r>
              <a:rPr lang="en-US" sz="2222" dirty="0">
                <a:solidFill>
                  <a:schemeClr val="tx1"/>
                </a:solidFill>
                <a:latin typeface="Roboto" panose="02000000000000000000" pitchFamily="2" charset="0"/>
                <a:ea typeface="Roboto" panose="02000000000000000000" pitchFamily="2" charset="0"/>
              </a:rPr>
              <a:t> and UG Co-Organizer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25"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rPr>
              <a:t>SQLTact.com</a:t>
            </a:r>
            <a:endParaRPr kumimoji="0" lang="en-US" sz="2000" b="1" i="1"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lnSpcReduction="20000"/>
          </a:bodyPr>
          <a:lstStyle/>
          <a:p>
            <a:r>
              <a:rPr lang="en-US" sz="3200" dirty="0"/>
              <a:t>ONDEMAND_TASK_QUEUE – </a:t>
            </a:r>
            <a:r>
              <a:rPr lang="en-US" sz="3200" b="0" dirty="0"/>
              <a:t>high wait times of this type indicate lots of SQL Server idle time. Disregard.</a:t>
            </a:r>
          </a:p>
          <a:p>
            <a:r>
              <a:rPr lang="en-US" sz="3200" dirty="0"/>
              <a:t>These wait times also indicate idling and are not problematic:</a:t>
            </a:r>
          </a:p>
          <a:p>
            <a:pPr marL="400050" lvl="1" indent="0"/>
            <a:r>
              <a:rPr lang="en-US" sz="2800" dirty="0"/>
              <a:t>BROKER_TRANSMITTER</a:t>
            </a:r>
            <a:br>
              <a:rPr lang="en-US" sz="2800" dirty="0"/>
            </a:br>
            <a:r>
              <a:rPr lang="en-US" sz="2800" dirty="0"/>
              <a:t>BROKER_RECEIVE_WAITFOR</a:t>
            </a:r>
            <a:br>
              <a:rPr lang="en-US" sz="2800" dirty="0"/>
            </a:br>
            <a:r>
              <a:rPr lang="en-US" sz="2800" dirty="0"/>
              <a:t>DBMIRROR_WORKER_QUEUE</a:t>
            </a:r>
            <a:br>
              <a:rPr lang="en-US" sz="2800" dirty="0"/>
            </a:br>
            <a:r>
              <a:rPr lang="en-US" sz="2800" dirty="0"/>
              <a:t>KSOURCE_WAKEUP</a:t>
            </a:r>
            <a:br>
              <a:rPr lang="en-US" sz="2800" dirty="0"/>
            </a:br>
            <a:r>
              <a:rPr lang="en-US" sz="2800" dirty="0"/>
              <a:t>CLR_AUTO_EVENT</a:t>
            </a:r>
            <a:br>
              <a:rPr lang="en-US" sz="2800" dirty="0"/>
            </a:br>
            <a:r>
              <a:rPr lang="en-US" sz="2800" dirty="0"/>
              <a:t>LOGMGR_QUEUE</a:t>
            </a:r>
            <a:br>
              <a:rPr lang="en-US" sz="2800" dirty="0"/>
            </a:br>
            <a:r>
              <a:rPr lang="en-US" sz="2800" dirty="0"/>
              <a:t>REQUEST_FOR_DEADLOCK_SEARCH</a:t>
            </a:r>
            <a:br>
              <a:rPr lang="en-US" sz="2800" dirty="0"/>
            </a:br>
            <a:r>
              <a:rPr lang="en-US" sz="2800" dirty="0"/>
              <a:t>QDS_SHUTDOWN_QUEUE</a:t>
            </a:r>
          </a:p>
          <a:p>
            <a:pPr marL="400050" lvl="1" indent="0"/>
            <a:r>
              <a:rPr lang="en-US" sz="2800" dirty="0">
                <a:solidFill>
                  <a:schemeClr val="tx1"/>
                </a:solidFill>
              </a:rPr>
              <a:t>and many many more..</a:t>
            </a:r>
          </a:p>
          <a:p>
            <a:pPr marL="400050" lvl="1" indent="0"/>
            <a:r>
              <a:rPr lang="en-US" sz="3000" dirty="0">
                <a:solidFill>
                  <a:schemeClr val="tx1"/>
                </a:solidFill>
              </a:rPr>
              <a:t>Good resource here: </a:t>
            </a:r>
            <a:br>
              <a:rPr lang="en-US" sz="3000" dirty="0"/>
            </a:br>
            <a:r>
              <a:rPr lang="en-US" sz="2200" dirty="0">
                <a:hlinkClick r:id="rId3"/>
              </a:rPr>
              <a:t>https://www.sqlskills.com/blogs/paul/wait-statistics-or-please-tell-me-where-it-hurts/</a:t>
            </a:r>
            <a:endParaRPr lang="en-US" sz="2200" dirty="0"/>
          </a:p>
          <a:p>
            <a:pPr marL="400050" lvl="1" indent="0"/>
            <a:endParaRPr lang="en-US" sz="2800" dirty="0"/>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8</a:t>
            </a:fld>
            <a:endParaRPr lang="en-US"/>
          </a:p>
        </p:txBody>
      </p:sp>
    </p:spTree>
    <p:extLst>
      <p:ext uri="{BB962C8B-B14F-4D97-AF65-F5344CB8AC3E}">
        <p14:creationId xmlns:p14="http://schemas.microsoft.com/office/powerpoint/2010/main" val="1089175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sys.dm_os_wait_stats</a:t>
            </a:r>
            <a:endParaRPr lang="en-US" dirty="0"/>
          </a:p>
        </p:txBody>
      </p:sp>
      <p:sp>
        <p:nvSpPr>
          <p:cNvPr id="3" name="Content Placeholder 2"/>
          <p:cNvSpPr>
            <a:spLocks noGrp="1"/>
          </p:cNvSpPr>
          <p:nvPr>
            <p:ph idx="1"/>
          </p:nvPr>
        </p:nvSpPr>
        <p:spPr>
          <a:xfrm>
            <a:off x="609600" y="838201"/>
            <a:ext cx="10972800" cy="5448300"/>
          </a:xfrm>
        </p:spPr>
        <p:txBody>
          <a:bodyPr>
            <a:normAutofit fontScale="92500"/>
          </a:bodyPr>
          <a:lstStyle/>
          <a:p>
            <a:r>
              <a:rPr lang="en-US" sz="4000" dirty="0"/>
              <a:t>LCK_M_*  - Lock waits</a:t>
            </a:r>
          </a:p>
          <a:p>
            <a:pPr lvl="1"/>
            <a:r>
              <a:rPr lang="en-US" sz="3600" dirty="0"/>
              <a:t>This is a sign of transaction contention.</a:t>
            </a:r>
          </a:p>
          <a:p>
            <a:pPr lvl="1"/>
            <a:r>
              <a:rPr lang="en-US" sz="3600" dirty="0"/>
              <a:t>Observe </a:t>
            </a:r>
            <a:r>
              <a:rPr lang="en-US" sz="3600" b="1" dirty="0" err="1"/>
              <a:t>sys.dm_tran_locks</a:t>
            </a:r>
            <a:r>
              <a:rPr lang="en-US" sz="3600" b="1" dirty="0"/>
              <a:t> </a:t>
            </a:r>
            <a:r>
              <a:rPr lang="en-US" sz="3600" dirty="0"/>
              <a:t>over time</a:t>
            </a:r>
          </a:p>
          <a:p>
            <a:pPr lvl="1"/>
            <a:r>
              <a:rPr lang="en-US" sz="3600" dirty="0"/>
              <a:t>Could be that poor queries/indexing are creating too many scans, scans that block other requests.</a:t>
            </a:r>
          </a:p>
          <a:p>
            <a:pPr lvl="1"/>
            <a:r>
              <a:rPr lang="en-US" sz="3600" dirty="0"/>
              <a:t>Synchronous Availability Group replicas could increase.</a:t>
            </a:r>
          </a:p>
          <a:p>
            <a:pPr lvl="1"/>
            <a:r>
              <a:rPr lang="en-US" sz="3600" b="1" dirty="0"/>
              <a:t>Lots of LCK_M_ waits? </a:t>
            </a:r>
            <a:r>
              <a:rPr lang="en-US" sz="3600" dirty="0"/>
              <a:t>Consider RCSI – Read Committed Snapshot Isolation instead of NOLOCK</a:t>
            </a:r>
          </a:p>
        </p:txBody>
      </p:sp>
      <p:sp>
        <p:nvSpPr>
          <p:cNvPr id="4" name="Slide Number Placeholder 3"/>
          <p:cNvSpPr>
            <a:spLocks noGrp="1"/>
          </p:cNvSpPr>
          <p:nvPr>
            <p:ph type="sldNum" sz="quarter" idx="4294967295"/>
          </p:nvPr>
        </p:nvSpPr>
        <p:spPr>
          <a:xfrm>
            <a:off x="1524000" y="6286501"/>
            <a:ext cx="527050" cy="365125"/>
          </a:xfrm>
          <a:prstGeom prst="rect">
            <a:avLst/>
          </a:prstGeom>
        </p:spPr>
        <p:txBody>
          <a:bodyPr/>
          <a:lstStyle/>
          <a:p>
            <a:fld id="{B33938D9-6682-4BB5-AE7E-A07F086A6D58}" type="slidenum">
              <a:rPr lang="en-US" smtClean="0"/>
              <a:pPr/>
              <a:t>9</a:t>
            </a:fld>
            <a:endParaRPr lang="en-US"/>
          </a:p>
        </p:txBody>
      </p:sp>
    </p:spTree>
    <p:extLst>
      <p:ext uri="{BB962C8B-B14F-4D97-AF65-F5344CB8AC3E}">
        <p14:creationId xmlns:p14="http://schemas.microsoft.com/office/powerpoint/2010/main" val="2922629179"/>
      </p:ext>
    </p:extLst>
  </p:cSld>
  <p:clrMapOvr>
    <a:masterClrMapping/>
  </p:clrMapOvr>
</p:sld>
</file>

<file path=ppt/theme/theme1.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3.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4.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
  <TotalTime>18258</TotalTime>
  <Words>5964</Words>
  <Application>Microsoft Office PowerPoint</Application>
  <PresentationFormat>Widescreen</PresentationFormat>
  <Paragraphs>620</Paragraphs>
  <Slides>79</Slides>
  <Notes>35</Notes>
  <HiddenSlides>4</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79</vt:i4>
      </vt:variant>
    </vt:vector>
  </HeadingPairs>
  <TitlesOfParts>
    <vt:vector size="95" baseType="lpstr">
      <vt:lpstr>Arial</vt:lpstr>
      <vt:lpstr>Calibri</vt:lpstr>
      <vt:lpstr>Calibri Light</vt:lpstr>
      <vt:lpstr>Consolas</vt:lpstr>
      <vt:lpstr>Courier New</vt:lpstr>
      <vt:lpstr>Helvetica Neue</vt:lpstr>
      <vt:lpstr>Lucida Grande</vt:lpstr>
      <vt:lpstr>Raleway</vt:lpstr>
      <vt:lpstr>Roboto</vt:lpstr>
      <vt:lpstr>Wingdings</vt:lpstr>
      <vt:lpstr>SharePoint Benefits for Marketers - 1 2 13</vt:lpstr>
      <vt:lpstr>SQL Server Security for Database Migrations Upgrades</vt:lpstr>
      <vt:lpstr>1_SQL Server Security for Database Migrations Upgrades</vt:lpstr>
      <vt:lpstr>1_SQLSaturday Powerpoint - New</vt:lpstr>
      <vt:lpstr>2_Office Theme</vt:lpstr>
      <vt:lpstr>3_Office Theme</vt:lpstr>
      <vt:lpstr>SQL Server Admin Best Practices with DMV's</vt:lpstr>
      <vt:lpstr>Getting Started</vt:lpstr>
      <vt:lpstr>What Is a DMV?</vt:lpstr>
      <vt:lpstr>Permissions</vt:lpstr>
      <vt:lpstr>Ready?</vt:lpstr>
      <vt:lpstr>wait_stats DMV’s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sys.dm_os_wait_stats</vt:lpstr>
      <vt:lpstr>sys.dm_os_waiting_tasks</vt:lpstr>
      <vt:lpstr>sys.dm_exec_session_wait_stats</vt:lpstr>
      <vt:lpstr>Summary of Wait Type DMV’s</vt:lpstr>
      <vt:lpstr>sys.dm_exec_query_stats</vt:lpstr>
      <vt:lpstr>sys.dm_exec_query_stats</vt:lpstr>
      <vt:lpstr>sys.dm_exec_query_stats</vt:lpstr>
      <vt:lpstr>Query Store</vt:lpstr>
      <vt:lpstr>Query Store</vt:lpstr>
      <vt:lpstr>Query Store – Next Logical Step?</vt:lpstr>
      <vt:lpstr>Automatic Plan Correction</vt:lpstr>
      <vt:lpstr>Automatic Plan Correction</vt:lpstr>
      <vt:lpstr>Automatic Plan Correction</vt:lpstr>
      <vt:lpstr>sys.dm_exec_sessions</vt:lpstr>
      <vt:lpstr>sys.dm_exec_requests</vt:lpstr>
      <vt:lpstr>Sessions + Requests</vt:lpstr>
      <vt:lpstr>sys.dm_exec_requests</vt:lpstr>
      <vt:lpstr>sys.dm_exec_input_buffer</vt:lpstr>
      <vt:lpstr>Index DMV’s YOU Should KNOW</vt:lpstr>
      <vt:lpstr>sys.dm_db_index_physical_stats</vt:lpstr>
      <vt:lpstr>sys.dm_db_index_physical_stats</vt:lpstr>
      <vt:lpstr>sys.dm_db_index_physical_stats</vt:lpstr>
      <vt:lpstr>INDEX MAINTENANCE</vt:lpstr>
      <vt:lpstr>sys.dm_db_index_physical_stats</vt:lpstr>
      <vt:lpstr>Index Maintenance</vt:lpstr>
      <vt:lpstr>PowerPoint Presentation</vt:lpstr>
      <vt:lpstr>sys.dm_db_index_physical_stats</vt:lpstr>
      <vt:lpstr>sys.dm_db_index_physical_stats</vt:lpstr>
      <vt:lpstr>Aside, on Fragmentation</vt:lpstr>
      <vt:lpstr>dm_db_column_store_row_group_physical_stats</vt:lpstr>
      <vt:lpstr>dm_db_column_store_row_group_physical_stats</vt:lpstr>
      <vt:lpstr>Missing Indexes Views</vt:lpstr>
      <vt:lpstr>Missing Indexes Views</vt:lpstr>
      <vt:lpstr>Missing Indexes Views</vt:lpstr>
      <vt:lpstr>Missing Indexes Views</vt:lpstr>
      <vt:lpstr>Final Note on Missing Indexes Views</vt:lpstr>
      <vt:lpstr>Missing Indexes Views</vt:lpstr>
      <vt:lpstr>sys.dm_db_index_usage_stats</vt:lpstr>
      <vt:lpstr>sys.dm_db_index_usage_stats</vt:lpstr>
      <vt:lpstr>sys.dm_db_index_usage_stats</vt:lpstr>
      <vt:lpstr>Index DMV’s in Summary</vt:lpstr>
      <vt:lpstr>DMV Rapid-fire ROUND BEGINS</vt:lpstr>
      <vt:lpstr>sys.dm_os_performance_counters</vt:lpstr>
      <vt:lpstr>sys.dm_os_performance_counters</vt:lpstr>
      <vt:lpstr>sys.dm_os_sys_memory</vt:lpstr>
      <vt:lpstr>sys.dm_os_host_info</vt:lpstr>
      <vt:lpstr>sys.dm_server_services</vt:lpstr>
      <vt:lpstr>sys.dm_server_registry</vt:lpstr>
      <vt:lpstr>sys.dm_os_volume_stats</vt:lpstr>
      <vt:lpstr>sys.dm_DB_LOG_STATS</vt:lpstr>
      <vt:lpstr>Sys.dm_io_virtual_file_stats</vt:lpstr>
      <vt:lpstr>Sys.dm_OS_RING_BUFFERS</vt:lpstr>
      <vt:lpstr>sys.dm_hadr_cluster</vt:lpstr>
      <vt:lpstr>sys.dm_hadr_cluster</vt:lpstr>
      <vt:lpstr>Sys.dm_db_page_info</vt:lpstr>
      <vt:lpstr>PowerPoint Presentation</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Baton Rouge Area SQL Server User Group SQL Saturday 2009!</dc:title>
  <dc:creator>william assaf</dc:creator>
  <cp:lastModifiedBy>william a</cp:lastModifiedBy>
  <cp:revision>344</cp:revision>
  <dcterms:created xsi:type="dcterms:W3CDTF">2009-07-22T01:10:27Z</dcterms:created>
  <dcterms:modified xsi:type="dcterms:W3CDTF">2020-09-12T04:13:09Z</dcterms:modified>
</cp:coreProperties>
</file>